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54.jpeg" ContentType="image/jpeg"/>
  <Override PartName="/ppt/media/image2.jpeg" ContentType="image/jpeg"/>
  <Override PartName="/ppt/media/image38.png" ContentType="image/png"/>
  <Override PartName="/ppt/media/image110.png" ContentType="image/png"/>
  <Override PartName="/ppt/media/image25.png" ContentType="image/png"/>
  <Override PartName="/ppt/media/hdphoto1.wdp" ContentType="image/vnd.ms-photo"/>
  <Override PartName="/ppt/media/image3.png" ContentType="image/png"/>
  <Override PartName="/ppt/media/image131.png" ContentType="image/png"/>
  <Override PartName="/ppt/media/image84.jpeg" ContentType="image/jpeg"/>
  <Override PartName="/ppt/media/image59.png" ContentType="image/png"/>
  <Override PartName="/ppt/media/image4.jpeg" ContentType="image/jpeg"/>
  <Override PartName="/ppt/media/image130.png" ContentType="image/png"/>
  <Override PartName="/ppt/media/image58.png" ContentType="image/png"/>
  <Override PartName="/ppt/media/image73.png" ContentType="image/png"/>
  <Override PartName="/ppt/media/image7.png" ContentType="image/png"/>
  <Override PartName="/ppt/media/image5.jpeg" ContentType="image/jpeg"/>
  <Override PartName="/ppt/media/image11.png" ContentType="image/png"/>
  <Override PartName="/ppt/media/image6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139.png" ContentType="image/png"/>
  <Override PartName="/ppt/media/image40.jpeg" ContentType="image/jpe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53.jpeg" ContentType="image/jpeg"/>
  <Override PartName="/ppt/media/image101.png" ContentType="image/png"/>
  <Override PartName="/ppt/media/image29.png" ContentType="image/png"/>
  <Override PartName="/ppt/media/image30.png" ContentType="image/png"/>
  <Override PartName="/ppt/media/image149.png" ContentType="image/png"/>
  <Override PartName="/ppt/media/image41.jpeg" ContentType="image/jpeg"/>
  <Override PartName="/ppt/media/image31.png" ContentType="image/png"/>
  <Override PartName="/ppt/media/image32.png" ContentType="image/png"/>
  <Override PartName="/ppt/media/image33.png" ContentType="image/png"/>
  <Override PartName="/ppt/media/image48.jpeg" ContentType="image/jpeg"/>
  <Override PartName="/ppt/media/image34.png" ContentType="image/png"/>
  <Override PartName="/ppt/media/image36.png" ContentType="image/png"/>
  <Override PartName="/ppt/media/image37.png" ContentType="image/png"/>
  <Override PartName="/ppt/media/image111.png" ContentType="image/png"/>
  <Override PartName="/ppt/media/image39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0.jpeg" ContentType="image/jpeg"/>
  <Override PartName="/ppt/media/image71.png" ContentType="image/png"/>
  <Override PartName="/ppt/media/image72.jpeg" ContentType="image/jpeg"/>
  <Override PartName="/ppt/media/image76.png" ContentType="image/png"/>
  <Override PartName="/ppt/media/image77.png" ContentType="image/png"/>
  <Override PartName="/ppt/media/image78.png" ContentType="image/png"/>
  <Override PartName="/ppt/media/image150.png" ContentType="image/png"/>
  <Override PartName="/ppt/media/image79.png" ContentType="image/png"/>
  <Override PartName="/ppt/media/image151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5.png" ContentType="image/png"/>
  <Override PartName="/ppt/media/image86.png" ContentType="image/png"/>
  <Override PartName="/ppt/media/image87.gif" ContentType="image/gif"/>
  <Override PartName="/ppt/media/image128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170.png" ContentType="image/png"/>
  <Override PartName="/ppt/media/image99.png" ContentType="image/png"/>
  <Override PartName="/ppt/media/image17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0.png" ContentType="image/png"/>
  <Override PartName="/ppt/media/image121.jpeg" ContentType="image/jpe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42.png" ContentType="image/png"/>
  <Override PartName="/ppt/media/image143.png" ContentType="image/png"/>
  <Override PartName="/ppt/media/image144.gif" ContentType="image/gif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media/image189.png" ContentType="image/png"/>
  <Override PartName="/ppt/media/image190.png" ContentType="image/png"/>
  <Override PartName="/ppt/media/image191.png" ContentType="image/png"/>
  <Override PartName="/ppt/media/image192.png" ContentType="image/png"/>
  <Override PartName="/ppt/media/image193.png" ContentType="image/png"/>
  <Override PartName="/ppt/media/image194.png" ContentType="image/png"/>
  <Override PartName="/ppt/media/image195.png" ContentType="image/png"/>
  <Override PartName="/ppt/media/image19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8685360" y="23112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1040400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9819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0953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8685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9819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10953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685360" y="-587520"/>
            <a:ext cx="3353760" cy="162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2840" y="269640"/>
            <a:ext cx="779976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685360" y="-587520"/>
            <a:ext cx="3353760" cy="162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040400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8685360" y="23112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1040400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9819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0953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8685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9819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10953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685360" y="-587520"/>
            <a:ext cx="3353760" cy="162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12840" y="269640"/>
            <a:ext cx="779976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040400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685360" y="23112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1040400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9819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10953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685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9819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10953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8685360" y="-587520"/>
            <a:ext cx="3353760" cy="162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9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312840" y="269640"/>
            <a:ext cx="779976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1040400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8685360" y="23112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1040400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9819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10953360" y="11844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8685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/>
          </p:nvPr>
        </p:nvSpPr>
        <p:spPr>
          <a:xfrm>
            <a:off x="9819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/>
          </p:nvPr>
        </p:nvSpPr>
        <p:spPr>
          <a:xfrm>
            <a:off x="10953360" y="231120"/>
            <a:ext cx="107964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2840" y="269640"/>
            <a:ext cx="779976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0404000" y="23112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868536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10404000" y="118440"/>
            <a:ext cx="16365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8685360" y="231120"/>
            <a:ext cx="3353760" cy="1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000"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Box 3"/>
          <p:cNvSpPr/>
          <p:nvPr/>
        </p:nvSpPr>
        <p:spPr>
          <a:xfrm>
            <a:off x="11214000" y="6705720"/>
            <a:ext cx="8283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Confidential C</a:t>
            </a:r>
            <a:endParaRPr b="0" lang="en-US" sz="1000" spc="-1" strike="noStrike">
              <a:latin typeface="맑은 고딕"/>
            </a:endParaRPr>
          </a:p>
        </p:txBody>
      </p:sp>
      <p:sp>
        <p:nvSpPr>
          <p:cNvPr id="1" name="직사각형 2"/>
          <p:cNvSpPr/>
          <p:nvPr/>
        </p:nvSpPr>
        <p:spPr>
          <a:xfrm>
            <a:off x="0" y="6454440"/>
            <a:ext cx="1219176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356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" hidden="1"/>
          <p:cNvSpPr/>
          <p:nvPr/>
        </p:nvSpPr>
        <p:spPr>
          <a:xfrm>
            <a:off x="11214000" y="6705720"/>
            <a:ext cx="8283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Confidential C</a:t>
            </a:r>
            <a:endParaRPr b="0" lang="en-US" sz="1000" spc="-1" strike="noStrike">
              <a:latin typeface="맑은 고딕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0" spc="-1" strike="noStrike">
                <a:solidFill>
                  <a:srgbClr val="ffffff"/>
                </a:solidFill>
                <a:latin typeface="Arial"/>
              </a:rPr>
              <a:t>00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88160" y="3664080"/>
            <a:ext cx="11449440" cy="248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GB" sz="3000" spc="-1" strike="noStrike" cap="all">
                <a:solidFill>
                  <a:srgbClr val="ffffff"/>
                </a:solidFill>
                <a:latin typeface="Arial"/>
              </a:rPr>
              <a:t>Chapter title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GB" sz="1800" spc="-1" strike="noStrike" cap="all">
                <a:solidFill>
                  <a:srgbClr val="ffcc33"/>
                </a:solidFill>
                <a:latin typeface="Arial"/>
              </a:rPr>
              <a:t>Chapter subtitle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3"/>
          <p:cNvSpPr/>
          <p:nvPr/>
        </p:nvSpPr>
        <p:spPr>
          <a:xfrm>
            <a:off x="11214000" y="6705720"/>
            <a:ext cx="8283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Confidential C</a:t>
            </a:r>
            <a:endParaRPr b="0" lang="en-US" sz="1000" spc="-1" strike="noStrike">
              <a:latin typeface="맑은 고딕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body"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fr-FR" sz="1600" spc="-1" strike="noStrike" cap="all">
                <a:solidFill>
                  <a:srgbClr val="ffcc33"/>
                </a:solidFill>
                <a:latin typeface="Arial"/>
              </a:rPr>
              <a:t>00 CHAPTER TITLE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fr-FR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PAGE TITLE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356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3" hidden="1"/>
          <p:cNvSpPr/>
          <p:nvPr/>
        </p:nvSpPr>
        <p:spPr>
          <a:xfrm>
            <a:off x="11214000" y="6705720"/>
            <a:ext cx="8283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Confidential C</a:t>
            </a:r>
            <a:endParaRPr b="0" lang="en-US" sz="1000" spc="-1" strike="noStrike">
              <a:latin typeface="맑은 고딕"/>
            </a:endParaRPr>
          </a:p>
        </p:txBody>
      </p:sp>
      <p:sp>
        <p:nvSpPr>
          <p:cNvPr id="120" name="Espace réservé du texte 2"/>
          <p:cNvSpPr/>
          <p:nvPr/>
        </p:nvSpPr>
        <p:spPr>
          <a:xfrm>
            <a:off x="252360" y="2805840"/>
            <a:ext cx="11686680" cy="12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52000" rIns="252000" tIns="0" bIns="0" anchor="ctr">
            <a:noAutofit/>
          </a:bodyPr>
          <a:p>
            <a:pPr algn="ctr"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1" lang="en-GB" sz="6000" spc="199" strike="noStrike" cap="all">
                <a:solidFill>
                  <a:srgbClr val="ffffff"/>
                </a:solidFill>
                <a:latin typeface="Arial"/>
              </a:rPr>
              <a:t>THANK YOU</a:t>
            </a:r>
            <a:endParaRPr b="0" lang="en-US" sz="6000" spc="-1" strike="noStrike">
              <a:latin typeface="맑은 고딕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scikit-learn.org/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neighbors.KNeighborsClassifier.html" TargetMode="Externa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model_selection.train_test_split.html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hyperlink" Target="https://scikit-learn.org/stable/modules/generated/sklearn.neighbors.KNeighborsRegressor.html" TargetMode="External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cluster.KMeans.html" TargetMode="Externa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hyperlink" Target="https://scikit-learn.org/stable/modules/generated/sklearn.svm.SVC.html" TargetMode="External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hyperlink" Target="https://scikit-learn.org/stable/modules/generated/sklearn.linear_model.LinearRegression.html" TargetMode="Externa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jpeg"/><Relationship Id="rId3" Type="http://schemas.openxmlformats.org/officeDocument/2006/relationships/image" Target="../media/image71.png"/><Relationship Id="rId4" Type="http://schemas.openxmlformats.org/officeDocument/2006/relationships/image" Target="../media/image72.jpeg"/><Relationship Id="rId5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hyperlink" Target="https://scikit-learn.org/stable/modules/generated/sklearn.linear_model.LogisticRegression.html#sklearn.linear_model.LogisticRegression" TargetMode="Externa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gif"/><Relationship Id="rId4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hyperlink" Target="https://scikit-learn.org/stable/modules/generated/sklearn.linear_model.SGDClassifier.html#sklearn-linear-model-sgdclassifier" TargetMode="External"/><Relationship Id="rId4" Type="http://schemas.openxmlformats.org/officeDocument/2006/relationships/hyperlink" Target="https://scikit-learn.org/stable/modules/generated/sklearn.linear_model.SGDRegressor.html#sklearn.linear_model.SGDRegressor" TargetMode="External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21.jpe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ensemble.html" TargetMode="External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ensemble.VotingClassifier.html" TargetMode="External"/><Relationship Id="rId2" Type="http://schemas.openxmlformats.org/officeDocument/2006/relationships/image" Target="../media/image139.png"/><Relationship Id="rId3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hyperlink" Target="https://scikit-learn.org/stable/modules/generated/sklearn.ensemble.BaggingClassifier.html" TargetMode="External"/><Relationship Id="rId4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44.gif"/><Relationship Id="rId2" Type="http://schemas.openxmlformats.org/officeDocument/2006/relationships/image" Target="../media/image145.png"/><Relationship Id="rId3" Type="http://schemas.openxmlformats.org/officeDocument/2006/relationships/hyperlink" Target="https://scikit-learn.org/stable/modules/generated/sklearn.ensemble.RandomForestClassifier.html" TargetMode="External"/><Relationship Id="rId4" Type="http://schemas.openxmlformats.org/officeDocument/2006/relationships/image" Target="../media/image146.png"/><Relationship Id="rId5" Type="http://schemas.openxmlformats.org/officeDocument/2006/relationships/slideLayout" Target="../slideLayouts/slideLayout2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2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slideLayout" Target="../slideLayouts/slideLayout2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ensemble.AdaBoostClassifier.html" TargetMode="Externa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2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slideLayout" Target="../slideLayouts/slideLayout2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2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2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slideLayout" Target="../slideLayouts/slideLayout2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slideLayout" Target="../slideLayouts/slideLayout2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slideLayout" Target="../slideLayouts/slideLayout2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slideLayout" Target="../slideLayouts/slideLayout2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2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slideLayout" Target="../slideLayouts/slideLayout2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slideLayout" Target="../slideLayouts/slideLayout2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2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2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image" Target="../media/image184.png"/><Relationship Id="rId3" Type="http://schemas.openxmlformats.org/officeDocument/2006/relationships/slideLayout" Target="../slideLayouts/slideLayout2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slideLayout" Target="../slideLayouts/slideLayout2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slideLayout" Target="../slideLayouts/slideLayout2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slideLayout" Target="../slideLayouts/slideLayout2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slideLayout" Target="../slideLayouts/slideLayout2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image" Target="../media/image195.png"/><Relationship Id="rId3" Type="http://schemas.openxmlformats.org/officeDocument/2006/relationships/slideLayout" Target="../slideLayouts/slideLayout2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6" descr=""/>
          <p:cNvPicPr/>
          <p:nvPr/>
        </p:nvPicPr>
        <p:blipFill>
          <a:blip r:embed="rId1"/>
          <a:stretch/>
        </p:blipFill>
        <p:spPr>
          <a:xfrm>
            <a:off x="0" y="111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60" name="PlaceHolder 1"/>
          <p:cNvSpPr>
            <a:spLocks noGrp="1"/>
          </p:cNvSpPr>
          <p:nvPr>
            <p:ph/>
          </p:nvPr>
        </p:nvSpPr>
        <p:spPr>
          <a:xfrm>
            <a:off x="349920" y="4562280"/>
            <a:ext cx="11491560" cy="102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ko-KR" sz="40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파이썬을 이용한 머신러닝 기초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ftr"/>
          </p:nvPr>
        </p:nvSpPr>
        <p:spPr>
          <a:xfrm>
            <a:off x="4367880" y="6144120"/>
            <a:ext cx="3455640" cy="55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7920" algn="ctr">
              <a:lnSpc>
                <a:spcPct val="200000"/>
              </a:lnSpc>
              <a:spcBef>
                <a:spcPts val="499"/>
              </a:spcBef>
            </a:pPr>
            <a:r>
              <a:rPr b="1" lang="en-GB" sz="2400" spc="-1" strike="noStrike" u="sng">
                <a:solidFill>
                  <a:srgbClr val="002060"/>
                </a:solidFill>
                <a:uFillTx/>
                <a:latin typeface="Times New Roman"/>
              </a:rPr>
              <a:t>Y2023   JM. KANG</a:t>
            </a:r>
            <a:endParaRPr b="0" lang="en-US" sz="2400" spc="-1" strike="noStrike">
              <a:latin typeface="바탕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  <a:ea typeface="굴림"/>
              </a:rPr>
              <a:t>Introduction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Scikit Learn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6"/>
          <p:cNvSpPr/>
          <p:nvPr/>
        </p:nvSpPr>
        <p:spPr>
          <a:xfrm>
            <a:off x="4812120" y="739080"/>
            <a:ext cx="61509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br/>
            <a:endParaRPr b="0" lang="en-US" sz="1800" spc="-1" strike="noStrike">
              <a:latin typeface="맑은 고딕"/>
            </a:endParaRPr>
          </a:p>
        </p:txBody>
      </p:sp>
      <p:sp>
        <p:nvSpPr>
          <p:cNvPr id="203" name="직사각형 9"/>
          <p:cNvSpPr/>
          <p:nvPr/>
        </p:nvSpPr>
        <p:spPr>
          <a:xfrm>
            <a:off x="159840" y="736560"/>
            <a:ext cx="1079568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Python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기반의 오픈소스 머신러닝 라이브러리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Apple SD Gothic Neo"/>
                <a:ea typeface="맑은 고딕"/>
                <a:hlinkClick r:id="rId1"/>
              </a:rPr>
              <a:t>https://scikit-learn.org</a:t>
            </a:r>
            <a:r>
              <a:rPr b="0" lang="en-US" sz="1800" spc="-1" strike="noStrike">
                <a:solidFill>
                  <a:srgbClr val="1a0dab"/>
                </a:solidFill>
                <a:latin typeface="Apple SD Gothic Neo"/>
                <a:ea typeface="맑은 고딕"/>
              </a:rPr>
              <a:t> 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설치 방법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Anaconda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환경에는 이미 설치가 완료되어 있음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70c0"/>
                </a:solidFill>
                <a:latin typeface="맑은 고딕"/>
                <a:ea typeface="맑은 고딕"/>
              </a:rPr>
              <a:t>   </a:t>
            </a:r>
            <a:r>
              <a:rPr b="0" lang="en-US" sz="1800" spc="-1" strike="noStrike">
                <a:solidFill>
                  <a:srgbClr val="0070c0"/>
                </a:solidFill>
                <a:latin typeface="맑은 고딕"/>
                <a:ea typeface="맑은 고딕"/>
              </a:rPr>
              <a:t>&gt;&gt;&gt;PIP install sklearn</a:t>
            </a:r>
            <a:endParaRPr b="0" lang="en-US" sz="1800" spc="-1" strike="noStrike">
              <a:latin typeface="맑은 고딕"/>
            </a:endParaRPr>
          </a:p>
        </p:txBody>
      </p:sp>
      <p:sp>
        <p:nvSpPr>
          <p:cNvPr id="204" name="직사각형 10"/>
          <p:cNvSpPr/>
          <p:nvPr/>
        </p:nvSpPr>
        <p:spPr>
          <a:xfrm>
            <a:off x="159840" y="2390040"/>
            <a:ext cx="57528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Scikit learn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동작 환경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dataframe, matrix, plot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등의 기능 지원을 위해 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적절한 패키지 환경 필요함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70c0"/>
                </a:solidFill>
                <a:latin typeface="맑은 고딕"/>
                <a:ea typeface="맑은 고딕"/>
              </a:rPr>
              <a:t>    </a:t>
            </a:r>
            <a:r>
              <a:rPr b="0" lang="en-US" sz="1800" spc="-1" strike="noStrike">
                <a:solidFill>
                  <a:srgbClr val="0070c0"/>
                </a:solidFill>
                <a:latin typeface="Wingdings"/>
                <a:ea typeface="맑은 고딕"/>
              </a:rPr>
              <a:t></a:t>
            </a:r>
            <a:r>
              <a:rPr b="0" lang="en-US" sz="1800" spc="-1" strike="noStrike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70c0"/>
                </a:solidFill>
                <a:latin typeface="맑은 고딕"/>
                <a:ea typeface="맑은 고딕"/>
              </a:rPr>
              <a:t>Anaconda </a:t>
            </a:r>
            <a:r>
              <a:rPr b="0" lang="ko-KR" sz="1800" spc="-1" strike="noStrike">
                <a:solidFill>
                  <a:srgbClr val="0070c0"/>
                </a:solidFill>
                <a:latin typeface="맑은 고딕"/>
                <a:ea typeface="맑은 고딕"/>
              </a:rPr>
              <a:t>통합 패키지 설치를 추천</a:t>
            </a:r>
            <a:endParaRPr b="0" lang="en-US" sz="1800" spc="-1" strike="noStrike">
              <a:latin typeface="맑은 고딕"/>
            </a:endParaRPr>
          </a:p>
        </p:txBody>
      </p:sp>
      <p:pic>
        <p:nvPicPr>
          <p:cNvPr id="205" name="그림 11" descr=""/>
          <p:cNvPicPr/>
          <p:nvPr/>
        </p:nvPicPr>
        <p:blipFill>
          <a:blip r:embed="rId2"/>
          <a:stretch/>
        </p:blipFill>
        <p:spPr>
          <a:xfrm>
            <a:off x="6132960" y="1958040"/>
            <a:ext cx="5819400" cy="4676400"/>
          </a:xfrm>
          <a:prstGeom prst="rect">
            <a:avLst/>
          </a:prstGeom>
          <a:ln w="0">
            <a:noFill/>
          </a:ln>
        </p:spPr>
      </p:pic>
      <p:sp>
        <p:nvSpPr>
          <p:cNvPr id="206" name="TextBox 7"/>
          <p:cNvSpPr/>
          <p:nvPr/>
        </p:nvSpPr>
        <p:spPr>
          <a:xfrm>
            <a:off x="7790040" y="1629000"/>
            <a:ext cx="2505600" cy="31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[ Scikit learn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요구 환경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  <a:ea typeface="굴림"/>
              </a:rPr>
              <a:t>Introduction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Scikit Learn Algorithm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9" name="그룹 4"/>
          <p:cNvGrpSpPr/>
          <p:nvPr/>
        </p:nvGrpSpPr>
        <p:grpSpPr>
          <a:xfrm>
            <a:off x="824040" y="941040"/>
            <a:ext cx="10856880" cy="5783760"/>
            <a:chOff x="824040" y="941040"/>
            <a:chExt cx="10856880" cy="5783760"/>
          </a:xfrm>
        </p:grpSpPr>
        <p:pic>
          <p:nvPicPr>
            <p:cNvPr id="210" name="Picture 2" descr=""/>
            <p:cNvPicPr/>
            <p:nvPr/>
          </p:nvPicPr>
          <p:blipFill>
            <a:blip r:embed="rId1"/>
            <a:srcRect l="0" t="0" r="0" b="14553"/>
            <a:stretch/>
          </p:blipFill>
          <p:spPr>
            <a:xfrm>
              <a:off x="824040" y="941040"/>
              <a:ext cx="10856880" cy="5783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1" name="직사각형 2"/>
            <p:cNvSpPr/>
            <p:nvPr/>
          </p:nvSpPr>
          <p:spPr>
            <a:xfrm>
              <a:off x="905040" y="6363720"/>
              <a:ext cx="987840" cy="3607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ffffff"/>
                </a:solidFill>
                <a:latin typeface="Arial"/>
              </a:rPr>
              <a:t>02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88160" y="3664080"/>
            <a:ext cx="11449440" cy="248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</a:rPr>
              <a:t>K-Nearest Neighbor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Picture 2" descr="Found] How I feel when my code works : ProgrammerHumor"/>
          <p:cNvPicPr/>
          <p:nvPr/>
        </p:nvPicPr>
        <p:blipFill>
          <a:blip r:embed="rId1"/>
          <a:stretch/>
        </p:blipFill>
        <p:spPr>
          <a:xfrm>
            <a:off x="6095880" y="1568160"/>
            <a:ext cx="5582160" cy="372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K-Nearest Neighbor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K-Nearest Neighbor (KNN)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7" name="그룹 2"/>
          <p:cNvGrpSpPr/>
          <p:nvPr/>
        </p:nvGrpSpPr>
        <p:grpSpPr>
          <a:xfrm>
            <a:off x="838440" y="3515040"/>
            <a:ext cx="10355040" cy="2995200"/>
            <a:chOff x="838440" y="3515040"/>
            <a:chExt cx="10355040" cy="2995200"/>
          </a:xfrm>
        </p:grpSpPr>
        <p:pic>
          <p:nvPicPr>
            <p:cNvPr id="218" name="Picture 4" descr="K-NN(최근접이웃) 알고리즘"/>
            <p:cNvPicPr/>
            <p:nvPr/>
          </p:nvPicPr>
          <p:blipFill>
            <a:blip r:embed="rId1"/>
            <a:srcRect l="0" t="0" r="0" b="50330"/>
            <a:stretch/>
          </p:blipFill>
          <p:spPr>
            <a:xfrm>
              <a:off x="838440" y="3601080"/>
              <a:ext cx="6267240" cy="290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9" name="Picture 4" descr="K-NN(최근접이웃) 알고리즘"/>
            <p:cNvPicPr/>
            <p:nvPr/>
          </p:nvPicPr>
          <p:blipFill>
            <a:blip r:embed="rId2"/>
            <a:srcRect l="22652" t="50330" r="16966" b="0"/>
            <a:stretch/>
          </p:blipFill>
          <p:spPr>
            <a:xfrm>
              <a:off x="7409520" y="3515040"/>
              <a:ext cx="3783960" cy="29091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0" name="Picture 2" descr=""/>
          <p:cNvPicPr/>
          <p:nvPr/>
        </p:nvPicPr>
        <p:blipFill>
          <a:blip r:embed="rId3"/>
          <a:stretch/>
        </p:blipFill>
        <p:spPr>
          <a:xfrm>
            <a:off x="2737800" y="1847880"/>
            <a:ext cx="6139800" cy="1325520"/>
          </a:xfrm>
          <a:prstGeom prst="rect">
            <a:avLst/>
          </a:prstGeom>
          <a:ln w="0">
            <a:noFill/>
          </a:ln>
        </p:spPr>
      </p:pic>
      <p:sp>
        <p:nvSpPr>
          <p:cNvPr id="221" name="직사각형 7"/>
          <p:cNvSpPr/>
          <p:nvPr/>
        </p:nvSpPr>
        <p:spPr>
          <a:xfrm>
            <a:off x="239040" y="817560"/>
            <a:ext cx="10795680" cy="18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7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 분류를 위한 지도 학습 알고리즘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직관적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간단함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대상 데이터의 최근접 주변 데이터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개의 범주를 참고하여 최대 항목으로 분류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Euclidean Distance :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맑은 고딕"/>
            </a:endParaRPr>
          </a:p>
        </p:txBody>
      </p:sp>
      <p:pic>
        <p:nvPicPr>
          <p:cNvPr id="222" name="Picture 2" descr="KNN의 정의"/>
          <p:cNvPicPr/>
          <p:nvPr/>
        </p:nvPicPr>
        <p:blipFill>
          <a:blip r:embed="rId4"/>
          <a:srcRect l="18869" t="0" r="0" b="20295"/>
          <a:stretch/>
        </p:blipFill>
        <p:spPr>
          <a:xfrm>
            <a:off x="8901360" y="566640"/>
            <a:ext cx="2900520" cy="243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K-Nearest Neighbor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Sample data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Box 4"/>
          <p:cNvSpPr/>
          <p:nvPr/>
        </p:nvSpPr>
        <p:spPr>
          <a:xfrm>
            <a:off x="518760" y="1868760"/>
            <a:ext cx="6210000" cy="47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</a:t>
            </a:r>
            <a:r>
              <a:rPr b="0" lang="en-US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#1 : </a:t>
            </a:r>
            <a:r>
              <a:rPr b="0" lang="ko-KR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토마토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tomato_size = [</a:t>
            </a:r>
            <a:r>
              <a:rPr b="0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38.1, 39.4, 39.8, .... ,61.5, 61.5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tomato_weight = [</a:t>
            </a:r>
            <a:r>
              <a:rPr b="0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205.7, 246.5, 289.0, ... , 786.25, 828.75, 807.5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</a:t>
            </a:r>
            <a:r>
              <a:rPr b="0" lang="en-US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#2 : </a:t>
            </a:r>
            <a:r>
              <a:rPr b="0" lang="ko-KR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방울 토마토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miniTomato_size = [</a:t>
            </a:r>
            <a:r>
              <a:rPr b="0" lang="en-US" sz="1600" spc="-1" strike="noStrike">
                <a:solidFill>
                  <a:srgbClr val="0070c0"/>
                </a:solidFill>
                <a:latin typeface="맑은 고딕"/>
                <a:ea typeface="맑은 고딕"/>
              </a:rPr>
              <a:t>14.7, 15.5, 15.9, ... , 21.45, 22.5, 23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miniTomato_weight = [</a:t>
            </a:r>
            <a:r>
              <a:rPr b="0" lang="en-US" sz="1600" spc="-1" strike="noStrike">
                <a:solidFill>
                  <a:srgbClr val="0070c0"/>
                </a:solidFill>
                <a:latin typeface="맑은 고딕"/>
                <a:ea typeface="맑은 고딕"/>
              </a:rPr>
              <a:t>21.4, 24.0, 22.4, ..., 63.0, 63.7, 64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타겟 데이터 </a:t>
            </a:r>
            <a:r>
              <a:rPr b="0" lang="en-US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토마토 </a:t>
            </a:r>
            <a:r>
              <a:rPr b="0" lang="en-US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= 1, </a:t>
            </a:r>
            <a:r>
              <a:rPr b="0" lang="ko-KR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방울토마토 </a:t>
            </a:r>
            <a:r>
              <a:rPr b="0" lang="en-US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= 0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target = [1]*35 + [0]*15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6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입력 데이터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length = tomato_size + miniTomato_size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weight = tomato_weight + miniTomato_weight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 = [[l, w] </a:t>
            </a:r>
            <a:r>
              <a:rPr b="0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for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l, w </a:t>
            </a:r>
            <a:r>
              <a:rPr b="0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in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zip(length, weight)]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input_data =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np.array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(data)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맑은 고딕"/>
            </a:endParaRPr>
          </a:p>
        </p:txBody>
      </p:sp>
      <p:sp>
        <p:nvSpPr>
          <p:cNvPr id="226" name="직사각형 11"/>
          <p:cNvSpPr/>
          <p:nvPr/>
        </p:nvSpPr>
        <p:spPr>
          <a:xfrm>
            <a:off x="159840" y="704160"/>
            <a:ext cx="107956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KNN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알고리즘 훈련을 위해서는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차원 행렬 입력이 필요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numpy.array :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리스트를 행렬로 변환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데이터의 다차원 인덱싱이 가능</a:t>
            </a:r>
            <a:endParaRPr b="0" lang="en-US" sz="1800" spc="-1" strike="noStrike">
              <a:latin typeface="맑은 고딕"/>
            </a:endParaRPr>
          </a:p>
        </p:txBody>
      </p:sp>
      <p:pic>
        <p:nvPicPr>
          <p:cNvPr id="227" name="그림 10" descr=""/>
          <p:cNvPicPr/>
          <p:nvPr/>
        </p:nvPicPr>
        <p:blipFill>
          <a:blip r:embed="rId1"/>
          <a:stretch/>
        </p:blipFill>
        <p:spPr>
          <a:xfrm>
            <a:off x="6590160" y="2296800"/>
            <a:ext cx="5362200" cy="403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K-Nearest Neighbor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KNN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Train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Box 4"/>
          <p:cNvSpPr/>
          <p:nvPr/>
        </p:nvSpPr>
        <p:spPr>
          <a:xfrm>
            <a:off x="561240" y="3220920"/>
            <a:ext cx="5902560" cy="32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sklearn.neighbors </a:t>
            </a:r>
            <a:r>
              <a:rPr b="1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KNeighborsClassifier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KNN (k-nearest neighbors)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알고리즘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 =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KNeighborsClassifier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(n_neighbors=5)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근접 판별 샘플 수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= 5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kn.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fit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(input_data, 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임의 데이터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new_size = 35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new_weight = 200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[new_size, new_weight]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임의 데이터 분류 예측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predict = kn.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predict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([new_data])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distances, indexes = kn.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kneighbors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([new_data])   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근접 데이터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예측 결과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(0 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방울토마토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1 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토마토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 = ', predict[0])</a:t>
            </a:r>
            <a:endParaRPr b="0" lang="en-US" sz="1400" spc="-1" strike="noStrike">
              <a:latin typeface="맑은 고딕"/>
            </a:endParaRPr>
          </a:p>
        </p:txBody>
      </p:sp>
      <p:sp>
        <p:nvSpPr>
          <p:cNvPr id="231" name="직사각형 7"/>
          <p:cNvSpPr/>
          <p:nvPr/>
        </p:nvSpPr>
        <p:spPr>
          <a:xfrm>
            <a:off x="159840" y="685800"/>
            <a:ext cx="11962080" cy="8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KNeighborsClassifier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: 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1"/>
              </a:rPr>
              <a:t>https://scikit-learn.org/stable/modules/generated/sklearn.neighbors.KNeighborsClassifier.html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  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232" name="그림 9" descr=""/>
          <p:cNvPicPr/>
          <p:nvPr/>
        </p:nvPicPr>
        <p:blipFill>
          <a:blip r:embed="rId2"/>
          <a:stretch/>
        </p:blipFill>
        <p:spPr>
          <a:xfrm>
            <a:off x="452520" y="1157040"/>
            <a:ext cx="7676640" cy="1942920"/>
          </a:xfrm>
          <a:prstGeom prst="rect">
            <a:avLst/>
          </a:prstGeom>
          <a:ln w="0">
            <a:noFill/>
          </a:ln>
        </p:spPr>
      </p:pic>
      <p:pic>
        <p:nvPicPr>
          <p:cNvPr id="233" name="그림 15" descr=""/>
          <p:cNvPicPr/>
          <p:nvPr/>
        </p:nvPicPr>
        <p:blipFill>
          <a:blip r:embed="rId3"/>
          <a:stretch/>
        </p:blipFill>
        <p:spPr>
          <a:xfrm>
            <a:off x="6894720" y="3236400"/>
            <a:ext cx="4639320" cy="350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K-Nearest Neighbor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Normalization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직사각형 7"/>
          <p:cNvSpPr/>
          <p:nvPr/>
        </p:nvSpPr>
        <p:spPr>
          <a:xfrm>
            <a:off x="159840" y="675720"/>
            <a:ext cx="107956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요소 간의 거리 계산에 스케일의 영향을 줄이기 위한 데이터 전처리</a:t>
            </a:r>
            <a:endParaRPr b="0" lang="en-US" sz="18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Z-Score Normalization :  (data[i] –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평균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 /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표준편차</a:t>
            </a:r>
            <a:endParaRPr b="0" lang="en-US" sz="1800" spc="-1" strike="noStrike">
              <a:latin typeface="맑은 고딕"/>
            </a:endParaRPr>
          </a:p>
        </p:txBody>
      </p:sp>
      <p:sp>
        <p:nvSpPr>
          <p:cNvPr id="237" name="TextBox 9"/>
          <p:cNvSpPr/>
          <p:nvPr/>
        </p:nvSpPr>
        <p:spPr>
          <a:xfrm>
            <a:off x="498240" y="1648080"/>
            <a:ext cx="41097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mean =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np.mean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(input_data, axis=0)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std =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np.std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(input_data, axis=0)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normalized_data = (input_data - mean) / std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238" name="직사각형 12"/>
          <p:cNvSpPr/>
          <p:nvPr/>
        </p:nvSpPr>
        <p:spPr>
          <a:xfrm>
            <a:off x="3195720" y="1648080"/>
            <a:ext cx="778320" cy="30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직선 화살표 연결선 14"/>
          <p:cNvSpPr/>
          <p:nvPr/>
        </p:nvSpPr>
        <p:spPr>
          <a:xfrm flipV="1">
            <a:off x="3974400" y="1606320"/>
            <a:ext cx="3766680" cy="19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TextBox 16"/>
          <p:cNvSpPr/>
          <p:nvPr/>
        </p:nvSpPr>
        <p:spPr>
          <a:xfrm>
            <a:off x="1754280" y="6352560"/>
            <a:ext cx="2883240" cy="31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 전처리 안함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1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결과 </a:t>
            </a:r>
            <a:r>
              <a:rPr b="1" lang="en-US" sz="1400" spc="-1" strike="noStrike">
                <a:solidFill>
                  <a:srgbClr val="000000"/>
                </a:solidFill>
                <a:latin typeface="Wingdings"/>
                <a:ea typeface="맑은 고딕"/>
              </a:rPr>
              <a:t>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토마토</a:t>
            </a:r>
            <a:endParaRPr b="0" lang="en-US" sz="1400" spc="-1" strike="noStrike">
              <a:latin typeface="맑은 고딕"/>
            </a:endParaRPr>
          </a:p>
        </p:txBody>
      </p:sp>
      <p:sp>
        <p:nvSpPr>
          <p:cNvPr id="241" name="TextBox 17"/>
          <p:cNvSpPr/>
          <p:nvPr/>
        </p:nvSpPr>
        <p:spPr>
          <a:xfrm>
            <a:off x="7367400" y="6352560"/>
            <a:ext cx="2883240" cy="31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 전처리 수행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1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결과 </a:t>
            </a:r>
            <a:r>
              <a:rPr b="1" lang="en-US" sz="1400" spc="-1" strike="noStrike">
                <a:solidFill>
                  <a:srgbClr val="000000"/>
                </a:solidFill>
                <a:latin typeface="Wingdings"/>
                <a:ea typeface="맑은 고딕"/>
              </a:rPr>
              <a:t>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방울토마토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242" name="그림 20" descr=""/>
          <p:cNvPicPr/>
          <p:nvPr/>
        </p:nvPicPr>
        <p:blipFill>
          <a:blip r:embed="rId1"/>
          <a:stretch/>
        </p:blipFill>
        <p:spPr>
          <a:xfrm>
            <a:off x="6095880" y="2823120"/>
            <a:ext cx="4668840" cy="3479400"/>
          </a:xfrm>
          <a:prstGeom prst="rect">
            <a:avLst/>
          </a:prstGeom>
          <a:ln w="0">
            <a:noFill/>
          </a:ln>
        </p:spPr>
      </p:pic>
      <p:pic>
        <p:nvPicPr>
          <p:cNvPr id="243" name="그림 22" descr=""/>
          <p:cNvPicPr/>
          <p:nvPr/>
        </p:nvPicPr>
        <p:blipFill>
          <a:blip r:embed="rId2"/>
          <a:stretch/>
        </p:blipFill>
        <p:spPr>
          <a:xfrm>
            <a:off x="802080" y="2823120"/>
            <a:ext cx="4595760" cy="34794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15"/>
          <p:cNvSpPr/>
          <p:nvPr/>
        </p:nvSpPr>
        <p:spPr>
          <a:xfrm>
            <a:off x="1647720" y="4935240"/>
            <a:ext cx="914040" cy="31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1e76b4"/>
                </a:solidFill>
                <a:latin typeface="맑은 고딕"/>
                <a:ea typeface="맑은 고딕"/>
              </a:rPr>
              <a:t>(28, 200)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245" name="그림 11" descr=""/>
          <p:cNvPicPr/>
          <p:nvPr/>
        </p:nvPicPr>
        <p:blipFill>
          <a:blip r:embed="rId3"/>
          <a:stretch/>
        </p:blipFill>
        <p:spPr>
          <a:xfrm>
            <a:off x="7741440" y="675720"/>
            <a:ext cx="3295800" cy="186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K-Nearest Neighbor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Validation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직사각형 7"/>
          <p:cNvSpPr/>
          <p:nvPr/>
        </p:nvSpPr>
        <p:spPr>
          <a:xfrm>
            <a:off x="159840" y="739080"/>
            <a:ext cx="10795680" cy="8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알고리즘 성능 평가를 위해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 set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을 이용한 검증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1"/>
              </a:rPr>
              <a:t>https://scikit-learn.org/stable/modules/generated/sklearn.model_selection.train_test_split.html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249" name="TextBox 4"/>
          <p:cNvSpPr/>
          <p:nvPr/>
        </p:nvSpPr>
        <p:spPr>
          <a:xfrm>
            <a:off x="394920" y="1803960"/>
            <a:ext cx="7184880" cy="47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sklearn.model_selection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train_test_split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데이터 중에서 랜덤으로 테스트 세트 추출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train_input, test_input, train_target, test_target =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train_test_split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(input_data, target,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stratify=target,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분리 비율 기준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test_size=0.25,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분리 비율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random_state=1,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랜덤 시드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shuffle=True)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랜덤 셔플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Z-score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전처리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(x - mean) / std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mean = np.mean(train_input, axis=0)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std = np.std(train_input, axis=0)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train_scaled = (train_input - mean) / std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test_scaled = (test_input - mean) / std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KNN (k-nearest neighbors)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알고리즘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 = KNeighborsClassifier(n_neighbors=5) 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kn.fit(train_scaled,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결과 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kn.score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(test_scaled, test_target))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250" name="그림 12" descr=""/>
          <p:cNvPicPr/>
          <p:nvPr/>
        </p:nvPicPr>
        <p:blipFill>
          <a:blip r:embed="rId2"/>
          <a:stretch/>
        </p:blipFill>
        <p:spPr>
          <a:xfrm>
            <a:off x="7159320" y="3051000"/>
            <a:ext cx="4924080" cy="367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K-Nearest Neighbor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KNN Regression 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Picture 2" descr="Chapter 2 Machine Learning tools | ADVANCED REGRESSION AND PREDICTION:  MACHINE LEARNING TOOLS"/>
          <p:cNvPicPr/>
          <p:nvPr/>
        </p:nvPicPr>
        <p:blipFill>
          <a:blip r:embed="rId1"/>
          <a:srcRect l="8235" t="19686" r="6842" b="11851"/>
          <a:stretch/>
        </p:blipFill>
        <p:spPr>
          <a:xfrm>
            <a:off x="2833560" y="2550960"/>
            <a:ext cx="6599520" cy="3994200"/>
          </a:xfrm>
          <a:prstGeom prst="rect">
            <a:avLst/>
          </a:prstGeom>
          <a:ln w="0">
            <a:noFill/>
          </a:ln>
        </p:spPr>
      </p:pic>
      <p:sp>
        <p:nvSpPr>
          <p:cNvPr id="254" name="직사각형 4"/>
          <p:cNvSpPr/>
          <p:nvPr/>
        </p:nvSpPr>
        <p:spPr>
          <a:xfrm>
            <a:off x="159840" y="671760"/>
            <a:ext cx="11792520" cy="17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KNeighborsRegressor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2"/>
              </a:rPr>
              <a:t>https://scikit-learn.org/stable/modules/generated/sklearn.neighbors.KNeighborsRegressor.html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값의 예측을 위한 지도 학습 알고리즘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직관적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간단함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속도 빠름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대상 데이터의 최근접 주변 데이터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개의 평균값을 이용하여 추정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단점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데이터 범위 밖의 값을 추정하지 못함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K-Nearest Neighbor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KNN Regression 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Box 2"/>
          <p:cNvSpPr/>
          <p:nvPr/>
        </p:nvSpPr>
        <p:spPr>
          <a:xfrm>
            <a:off x="1973520" y="2553120"/>
            <a:ext cx="914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TextBox 5"/>
          <p:cNvSpPr/>
          <p:nvPr/>
        </p:nvSpPr>
        <p:spPr>
          <a:xfrm>
            <a:off x="353160" y="867600"/>
            <a:ext cx="6445800" cy="528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sklearn.neighbors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KNeighborsRegressor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사이킷런에 훈련을 위해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2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차원 배열 형태로 변환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train_input = train_input.reshape(-1, 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test_input = test_input.reshape(-1, 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KNN (k-nearest neighbors)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알고리즘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knr =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KNeighborsRegressor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knr.n_neighbors = 5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이웃의 갯수를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5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로 설정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기본값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knr.fit(train_input,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알고리즘 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print('&gt;&gt;k value = ', knr.n_neighbors)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knr.score(train_input, train_target))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knr.score(test_input, test_target))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임의의 데이터 예측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new_length = 35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([new_length] - length_mean) / length_std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predict = knr.predict([new_data])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distances, indexes = knr.kneighbors([new_data])   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근접 데이터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예측 결과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 ', predict[0] * weight_std + weight_mean 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259" name="그림 4" descr=""/>
          <p:cNvPicPr/>
          <p:nvPr/>
        </p:nvPicPr>
        <p:blipFill>
          <a:blip r:embed="rId1"/>
          <a:stretch/>
        </p:blipFill>
        <p:spPr>
          <a:xfrm>
            <a:off x="5949720" y="2052360"/>
            <a:ext cx="5888880" cy="4411440"/>
          </a:xfrm>
          <a:prstGeom prst="rect">
            <a:avLst/>
          </a:prstGeom>
          <a:ln w="0">
            <a:noFill/>
          </a:ln>
        </p:spPr>
      </p:pic>
      <p:pic>
        <p:nvPicPr>
          <p:cNvPr id="260" name="그림 8" descr=""/>
          <p:cNvPicPr/>
          <p:nvPr/>
        </p:nvPicPr>
        <p:blipFill>
          <a:blip r:embed="rId2"/>
          <a:stretch/>
        </p:blipFill>
        <p:spPr>
          <a:xfrm>
            <a:off x="6687000" y="772560"/>
            <a:ext cx="277128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4" descr="Python : ProgrammerHumor"/>
          <p:cNvPicPr/>
          <p:nvPr/>
        </p:nvPicPr>
        <p:blipFill>
          <a:blip r:embed="rId1"/>
          <a:srcRect l="3728" t="970" r="2835" b="0"/>
          <a:stretch/>
        </p:blipFill>
        <p:spPr>
          <a:xfrm>
            <a:off x="6005160" y="695880"/>
            <a:ext cx="5053680" cy="5061240"/>
          </a:xfrm>
          <a:prstGeom prst="rect">
            <a:avLst/>
          </a:prstGeom>
          <a:ln w="0">
            <a:noFill/>
          </a:ln>
        </p:spPr>
      </p:pic>
      <p:sp>
        <p:nvSpPr>
          <p:cNvPr id="163" name="PlaceHolder 1"/>
          <p:cNvSpPr>
            <a:spLocks noGrp="1"/>
          </p:cNvSpPr>
          <p:nvPr>
            <p:ph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ffffff"/>
                </a:solidFill>
                <a:latin typeface="Arial"/>
              </a:rPr>
              <a:t>01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88160" y="3664080"/>
            <a:ext cx="11449440" cy="248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US" sz="3000" spc="-1" strike="noStrike" cap="all">
                <a:solidFill>
                  <a:srgbClr val="ffffff"/>
                </a:solidFill>
                <a:latin typeface="Arial"/>
              </a:rPr>
              <a:t>Introduction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K-Nearest Neighbor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K-means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Clustering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직사각형 4"/>
          <p:cNvSpPr/>
          <p:nvPr/>
        </p:nvSpPr>
        <p:spPr>
          <a:xfrm>
            <a:off x="159840" y="632520"/>
            <a:ext cx="11792520" cy="13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KMeans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1"/>
              </a:rPr>
              <a:t>https://scikit-learn.org/stable/modules/generated/sklearn.cluster.KMeans.html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주어진 데이터들을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개의 클러스터로 분류하는 비지도 학습 알고리즘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직관적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간단함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대용량 데이터 적용이 유리함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초기 클러스터 수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(k)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를 모르는 경우 적용이 어려움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264" name="Picture 2" descr=""/>
          <p:cNvPicPr/>
          <p:nvPr/>
        </p:nvPicPr>
        <p:blipFill>
          <a:blip r:embed="rId2"/>
          <a:stretch/>
        </p:blipFill>
        <p:spPr>
          <a:xfrm>
            <a:off x="2734200" y="2201040"/>
            <a:ext cx="6563520" cy="449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K-Nearest Neighbor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K-means Clustering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Box 2"/>
          <p:cNvSpPr/>
          <p:nvPr/>
        </p:nvSpPr>
        <p:spPr>
          <a:xfrm>
            <a:off x="1973520" y="2553120"/>
            <a:ext cx="914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TextBox 5"/>
          <p:cNvSpPr/>
          <p:nvPr/>
        </p:nvSpPr>
        <p:spPr>
          <a:xfrm>
            <a:off x="353160" y="808920"/>
            <a:ext cx="7731360" cy="58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sklearn.datasets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make_blobs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sklearn.cluster import KMeans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pandas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as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pd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matplotlib.pyplot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as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plt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샘플 데이터 생성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x, y = make_blobs(n_samples=100, centers=4, 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n_features=2, cluster_std=2, random_state=7)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points = pd.DataFrame(x, y).reset_index(drop=True)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points.columns = ['x', 'y']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k-means clustering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실행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kmeans = KMeans(n_clusters=4)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클러스터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4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kmeans.fit(points)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k-means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결과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result = points.copy()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result['cluster'] = kmeans.labels_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(result)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플로팅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points.plot(kind='scatter', x='x', y='y', c=kmeans.labels_, cmap='Paired')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plt.show()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269" name="그림 9" descr=""/>
          <p:cNvPicPr/>
          <p:nvPr/>
        </p:nvPicPr>
        <p:blipFill>
          <a:blip r:embed="rId1"/>
          <a:stretch/>
        </p:blipFill>
        <p:spPr>
          <a:xfrm>
            <a:off x="5872680" y="1050120"/>
            <a:ext cx="6269400" cy="508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ffffff"/>
                </a:solidFill>
                <a:latin typeface="Arial"/>
              </a:rPr>
              <a:t>03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88160" y="3664080"/>
            <a:ext cx="5607360" cy="118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</a:rPr>
              <a:t>Support Vector Machine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2" name="그룹 7"/>
          <p:cNvGrpSpPr/>
          <p:nvPr/>
        </p:nvGrpSpPr>
        <p:grpSpPr>
          <a:xfrm>
            <a:off x="6570720" y="1844640"/>
            <a:ext cx="5060520" cy="3562920"/>
            <a:chOff x="6570720" y="1844640"/>
            <a:chExt cx="5060520" cy="3562920"/>
          </a:xfrm>
        </p:grpSpPr>
        <p:pic>
          <p:nvPicPr>
            <p:cNvPr id="273" name="Picture 2" descr="해연갤 - ㅉㅍ)이런 컴공 드립 너무 좋다..."/>
            <p:cNvPicPr/>
            <p:nvPr/>
          </p:nvPicPr>
          <p:blipFill>
            <a:blip r:embed="rId1"/>
            <a:srcRect l="0" t="72950" r="2015" b="0"/>
            <a:stretch/>
          </p:blipFill>
          <p:spPr>
            <a:xfrm>
              <a:off x="6570720" y="4328640"/>
              <a:ext cx="5060520" cy="107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Picture 2" descr="해연갤 - ㅉㅍ)이런 컴공 드립 너무 좋다..."/>
            <p:cNvPicPr/>
            <p:nvPr/>
          </p:nvPicPr>
          <p:blipFill>
            <a:blip r:embed="rId2"/>
            <a:srcRect l="0" t="0" r="2015" b="37768"/>
            <a:stretch/>
          </p:blipFill>
          <p:spPr>
            <a:xfrm>
              <a:off x="6570720" y="1844640"/>
              <a:ext cx="5060520" cy="2483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Support Vector Machine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Support Vector Machine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(SVM)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Picture 4" descr=""/>
          <p:cNvPicPr/>
          <p:nvPr/>
        </p:nvPicPr>
        <p:blipFill>
          <a:blip r:embed="rId1"/>
          <a:srcRect l="0" t="16612" r="0" b="0"/>
          <a:stretch/>
        </p:blipFill>
        <p:spPr>
          <a:xfrm>
            <a:off x="5528520" y="2828520"/>
            <a:ext cx="6662880" cy="3485520"/>
          </a:xfrm>
          <a:prstGeom prst="rect">
            <a:avLst/>
          </a:prstGeom>
          <a:ln w="0">
            <a:noFill/>
          </a:ln>
        </p:spPr>
      </p:pic>
      <p:sp>
        <p:nvSpPr>
          <p:cNvPr id="278" name="직사각형 7"/>
          <p:cNvSpPr/>
          <p:nvPr/>
        </p:nvSpPr>
        <p:spPr>
          <a:xfrm>
            <a:off x="241200" y="746640"/>
            <a:ext cx="11502720" cy="174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en-US" sz="1600" spc="-1" strike="noStrike">
                <a:solidFill>
                  <a:srgbClr val="212529"/>
                </a:solidFill>
                <a:latin typeface="-apple-system"/>
                <a:ea typeface="맑은 고딕"/>
              </a:rPr>
              <a:t>Support Vector Classification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2"/>
              </a:rPr>
              <a:t>https://scikit-learn.org/stable/modules/generated/sklearn.svm.SVC.html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 분류를 위한 지도 학습 알고리즘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직관적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간단함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범주별 데이터 그룹 간의 경계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(Hyperplane)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과 최근접 데이터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(Support Vector)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간의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Margin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 최대화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 분포에 따라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Hyperplane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은 선형 또는 비선형으로 설정 가능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279" name="Picture 2" descr=""/>
          <p:cNvPicPr/>
          <p:nvPr/>
        </p:nvPicPr>
        <p:blipFill>
          <a:blip r:embed="rId3"/>
          <a:srcRect l="12716" t="16801" r="0" b="3316"/>
          <a:stretch/>
        </p:blipFill>
        <p:spPr>
          <a:xfrm>
            <a:off x="170280" y="2920680"/>
            <a:ext cx="5587560" cy="331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Support Vector Machine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Linear SVM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그림 7" descr=""/>
          <p:cNvPicPr/>
          <p:nvPr/>
        </p:nvPicPr>
        <p:blipFill>
          <a:blip r:embed="rId1"/>
          <a:stretch/>
        </p:blipFill>
        <p:spPr>
          <a:xfrm>
            <a:off x="6580800" y="2684880"/>
            <a:ext cx="5371920" cy="3924000"/>
          </a:xfrm>
          <a:prstGeom prst="rect">
            <a:avLst/>
          </a:prstGeom>
          <a:ln w="0">
            <a:noFill/>
          </a:ln>
        </p:spPr>
      </p:pic>
      <p:sp>
        <p:nvSpPr>
          <p:cNvPr id="283" name="TextBox 8"/>
          <p:cNvSpPr/>
          <p:nvPr/>
        </p:nvSpPr>
        <p:spPr>
          <a:xfrm>
            <a:off x="241200" y="831960"/>
            <a:ext cx="7184880" cy="56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sklearn.datasets.samples_generator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make_blobs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sklearn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svm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샘플 데이터 생성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data, target = make_blobs(n_samples=100, centers=2, cluster_std=2.5, random_state=1)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데이터 중에서 랜덤으로 테스트 세트 추출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train_input, test_input, train_target, test_target = train_test_split(data, target,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stratify=target,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test_size = 0.2,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random_state=1)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SVM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알고리즘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clf =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svm.SVC(kernel='</a:t>
            </a:r>
            <a:r>
              <a:rPr b="1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linear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', C=1)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clf.fit(train_input,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결과 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clf_predictions = clf.predict(test_input)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print("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=", clf.score(test_input, test_target))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임의 데이터 분류 예측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[0, 0]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예측 결과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(0 : normal, 1 : failure) =', clf.predict([new_data]))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Support Vector Machine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Linear SVM Optimization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Picture 2" descr=""/>
          <p:cNvPicPr/>
          <p:nvPr/>
        </p:nvPicPr>
        <p:blipFill>
          <a:blip r:embed="rId1"/>
          <a:stretch/>
        </p:blipFill>
        <p:spPr>
          <a:xfrm>
            <a:off x="2734200" y="2109960"/>
            <a:ext cx="6454800" cy="4674600"/>
          </a:xfrm>
          <a:prstGeom prst="rect">
            <a:avLst/>
          </a:prstGeom>
          <a:ln w="0">
            <a:noFill/>
          </a:ln>
        </p:spPr>
      </p:pic>
      <p:sp>
        <p:nvSpPr>
          <p:cNvPr id="287" name="TextBox 7"/>
          <p:cNvSpPr/>
          <p:nvPr/>
        </p:nvSpPr>
        <p:spPr>
          <a:xfrm>
            <a:off x="344160" y="812160"/>
            <a:ext cx="10782360" cy="12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 (Regularization parameter)  :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얼마나 많은 데이터 샘플이 다른 클래스에 놓이는 것을 허용하는 결정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값이 작을 수록 </a:t>
            </a:r>
            <a:r>
              <a:rPr b="0" lang="en-US" sz="1600" spc="-1" strike="noStrike">
                <a:solidFill>
                  <a:srgbClr val="000000"/>
                </a:solidFill>
                <a:latin typeface="Wingdings"/>
                <a:ea typeface="맑은 고딕"/>
              </a:rPr>
              <a:t>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Soft margin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으로 일반적인 결정 경계 형성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과소적합 주의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값이 클 수록    </a:t>
            </a:r>
            <a:r>
              <a:rPr b="0" lang="en-US" sz="1600" spc="-1" strike="noStrike">
                <a:solidFill>
                  <a:srgbClr val="000000"/>
                </a:solidFill>
                <a:latin typeface="Wingdings"/>
                <a:ea typeface="맑은 고딕"/>
              </a:rPr>
              <a:t>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Hard margin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으로 아웃라이어의 존재 가능성을 최소화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과대적합 주의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Support Vector Machine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Nonlinear SVM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0" name="그룹 9"/>
          <p:cNvGrpSpPr/>
          <p:nvPr/>
        </p:nvGrpSpPr>
        <p:grpSpPr>
          <a:xfrm>
            <a:off x="1665720" y="1721520"/>
            <a:ext cx="7840080" cy="2109960"/>
            <a:chOff x="1665720" y="1721520"/>
            <a:chExt cx="7840080" cy="2109960"/>
          </a:xfrm>
        </p:grpSpPr>
        <p:grpSp>
          <p:nvGrpSpPr>
            <p:cNvPr id="291" name="그룹 5"/>
            <p:cNvGrpSpPr/>
            <p:nvPr/>
          </p:nvGrpSpPr>
          <p:grpSpPr>
            <a:xfrm>
              <a:off x="1665720" y="1721520"/>
              <a:ext cx="7840080" cy="2109960"/>
              <a:chOff x="1665720" y="1721520"/>
              <a:chExt cx="7840080" cy="2109960"/>
            </a:xfrm>
          </p:grpSpPr>
          <p:pic>
            <p:nvPicPr>
              <p:cNvPr id="292" name="Picture 4" descr="Day-12: Kernel SVM (Non-Linear SVM) | by Samet Girgin | PursuitData | Medium"/>
              <p:cNvPicPr/>
              <p:nvPr/>
            </p:nvPicPr>
            <p:blipFill>
              <a:blip r:embed="rId1"/>
              <a:srcRect l="0" t="0" r="49748" b="0"/>
              <a:stretch/>
            </p:blipFill>
            <p:spPr>
              <a:xfrm>
                <a:off x="1665720" y="1737000"/>
                <a:ext cx="5110200" cy="2094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93" name="Picture 4" descr="Day-12: Kernel SVM (Non-Linear SVM) | by Samet Girgin | PursuitData | Medium"/>
              <p:cNvPicPr/>
              <p:nvPr/>
            </p:nvPicPr>
            <p:blipFill>
              <a:blip r:embed="rId2"/>
              <a:srcRect l="68742" t="0" r="0" b="0"/>
              <a:stretch/>
            </p:blipFill>
            <p:spPr>
              <a:xfrm>
                <a:off x="6327720" y="1721520"/>
                <a:ext cx="3178080" cy="2094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94" name="직사각형 7"/>
            <p:cNvSpPr/>
            <p:nvPr/>
          </p:nvSpPr>
          <p:spPr>
            <a:xfrm>
              <a:off x="3348720" y="3651120"/>
              <a:ext cx="1299960" cy="10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" name="직사각형 11"/>
            <p:cNvSpPr/>
            <p:nvPr/>
          </p:nvSpPr>
          <p:spPr>
            <a:xfrm>
              <a:off x="3705840" y="3710160"/>
              <a:ext cx="1299960" cy="10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" name="직사각형 12"/>
            <p:cNvSpPr/>
            <p:nvPr/>
          </p:nvSpPr>
          <p:spPr>
            <a:xfrm>
              <a:off x="3826800" y="3592080"/>
              <a:ext cx="369360" cy="10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7" name="TextBox 10"/>
          <p:cNvSpPr/>
          <p:nvPr/>
        </p:nvSpPr>
        <p:spPr>
          <a:xfrm>
            <a:off x="452520" y="785880"/>
            <a:ext cx="9451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Poly kernel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데이터를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2D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평면에서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3D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로 맵핑하여 초평면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(hyperplane)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생성하여 데이터 분류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svm.SVC(kernel=‘poly’, C=1, gamma=1)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298" name="TextBox 22"/>
          <p:cNvSpPr/>
          <p:nvPr/>
        </p:nvSpPr>
        <p:spPr>
          <a:xfrm>
            <a:off x="452520" y="4174920"/>
            <a:ext cx="9451440" cy="81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Radial Basis Function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가우시안 함수를 이용하여 무차원화 하여 결정 경계 설정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svm.SVC(kernel=‘rbf’, C=1, gamma=1)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299" name="Picture 6" descr="서포트 벡터 머신(SVM)의 사용자로서 꼭 알아야할 것들 - 매개변수 C와 gamma by bskyvision"/>
          <p:cNvPicPr/>
          <p:nvPr/>
        </p:nvPicPr>
        <p:blipFill>
          <a:blip r:embed="rId3"/>
          <a:srcRect l="0" t="5515" r="0" b="9071"/>
          <a:stretch/>
        </p:blipFill>
        <p:spPr>
          <a:xfrm>
            <a:off x="1548000" y="4941360"/>
            <a:ext cx="5800320" cy="178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Support Vector Machine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Radial Basis Function SVM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그림 3" descr=""/>
          <p:cNvPicPr/>
          <p:nvPr/>
        </p:nvPicPr>
        <p:blipFill>
          <a:blip r:embed="rId1"/>
          <a:stretch/>
        </p:blipFill>
        <p:spPr>
          <a:xfrm>
            <a:off x="6789960" y="2568600"/>
            <a:ext cx="5160240" cy="3804480"/>
          </a:xfrm>
          <a:prstGeom prst="rect">
            <a:avLst/>
          </a:prstGeom>
          <a:ln w="0">
            <a:noFill/>
          </a:ln>
        </p:spPr>
      </p:pic>
      <p:sp>
        <p:nvSpPr>
          <p:cNvPr id="303" name="TextBox 5"/>
          <p:cNvSpPr/>
          <p:nvPr/>
        </p:nvSpPr>
        <p:spPr>
          <a:xfrm>
            <a:off x="241200" y="910800"/>
            <a:ext cx="7184880" cy="56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sklearn.datasets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make_moons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sklearn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svm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샘플 데이터 생성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data, target = make_moons( n_samples = 100, noise = 0.15, random_state=42)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데이터 중에서 랜덤으로 테스트 세트 추출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train_input, test_input, train_target, test_target = train_test_split(data, target,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stratify=target,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test_size = 0.2,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random_state=1)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SVM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알고리즘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clf =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svm.SVC(</a:t>
            </a:r>
            <a:r>
              <a:rPr b="1" lang="sv-SE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kernel='</a:t>
            </a:r>
            <a:r>
              <a:rPr b="1" lang="sv-SE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rbf</a:t>
            </a:r>
            <a:r>
              <a:rPr b="1" lang="sv-SE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', C=10, gamma=1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clf.fit(train_input,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결과 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clf_predictions = clf.predict(test_input)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print("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=", clf.score(test_input, test_target))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임의 데이터 분류 예측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[0, 0]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예측 결과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(0 : normal, 1 : failure) =', clf.predict([new_data]))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Support Vector Machine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Radial Basis Function Optimization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Box 3"/>
          <p:cNvSpPr/>
          <p:nvPr/>
        </p:nvSpPr>
        <p:spPr>
          <a:xfrm>
            <a:off x="312840" y="774000"/>
            <a:ext cx="7007040" cy="22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C, gamma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값을 이용하여 최적화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과대적합을 피하면서 최대 성능을 지향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C : margin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허용 범위를 결정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값이 커질 수록 아웃라이어를 인정하고 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무난한 결정 경계 형성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(soft margin)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gamma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하나의 데이터 샘플이 영향력을 행사하는 거리를 결정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값이 커질 수록 포인트별 영향력이 작아지면 곡률이 커짐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GridSearchCV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메서드 이용하여 최적의 파라메터 선정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1229760" y="3646080"/>
            <a:ext cx="4401000" cy="2489400"/>
          </a:xfrm>
          <a:prstGeom prst="rect">
            <a:avLst/>
          </a:prstGeom>
          <a:ln w="0">
            <a:noFill/>
          </a:ln>
        </p:spPr>
      </p:pic>
      <p:pic>
        <p:nvPicPr>
          <p:cNvPr id="308" name="Picture 4" descr=""/>
          <p:cNvPicPr/>
          <p:nvPr/>
        </p:nvPicPr>
        <p:blipFill>
          <a:blip r:embed="rId2"/>
          <a:stretch/>
        </p:blipFill>
        <p:spPr>
          <a:xfrm>
            <a:off x="6856920" y="1039320"/>
            <a:ext cx="5235120" cy="5496840"/>
          </a:xfrm>
          <a:prstGeom prst="rect">
            <a:avLst/>
          </a:prstGeom>
          <a:ln w="0">
            <a:noFill/>
          </a:ln>
        </p:spPr>
      </p:pic>
      <p:pic>
        <p:nvPicPr>
          <p:cNvPr id="309" name="그림 7" descr=""/>
          <p:cNvPicPr/>
          <p:nvPr/>
        </p:nvPicPr>
        <p:blipFill>
          <a:blip r:embed="rId3"/>
          <a:stretch/>
        </p:blipFill>
        <p:spPr>
          <a:xfrm>
            <a:off x="2018520" y="6067800"/>
            <a:ext cx="3038040" cy="6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ffffff"/>
                </a:solidFill>
                <a:latin typeface="Arial"/>
              </a:rPr>
              <a:t>04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488160" y="3664080"/>
            <a:ext cx="4635720" cy="88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</a:rPr>
              <a:t>Linear Regression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2" name="그룹 7"/>
          <p:cNvGrpSpPr/>
          <p:nvPr/>
        </p:nvGrpSpPr>
        <p:grpSpPr>
          <a:xfrm>
            <a:off x="7268400" y="679680"/>
            <a:ext cx="3740400" cy="5498280"/>
            <a:chOff x="7268400" y="679680"/>
            <a:chExt cx="3740400" cy="5498280"/>
          </a:xfrm>
        </p:grpSpPr>
        <p:pic>
          <p:nvPicPr>
            <p:cNvPr id="313" name="Picture 2" descr="Programers' problems | Programmer humor, Programming humor, Nerd humor"/>
            <p:cNvPicPr/>
            <p:nvPr/>
          </p:nvPicPr>
          <p:blipFill>
            <a:blip r:embed="rId1"/>
            <a:srcRect l="0" t="0" r="12608" b="5669"/>
            <a:stretch/>
          </p:blipFill>
          <p:spPr>
            <a:xfrm>
              <a:off x="7268400" y="679680"/>
              <a:ext cx="3664800" cy="5495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4" name="Picture 2" descr="Programers' problems | Programmer humor, Programming humor, Nerd humor"/>
            <p:cNvPicPr/>
            <p:nvPr/>
          </p:nvPicPr>
          <p:blipFill>
            <a:blip r:embed="rId2"/>
            <a:srcRect l="98016" t="0" r="0" b="5669"/>
            <a:stretch/>
          </p:blipFill>
          <p:spPr>
            <a:xfrm>
              <a:off x="10926000" y="682200"/>
              <a:ext cx="82800" cy="54957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  <a:ea typeface="굴림"/>
              </a:rPr>
              <a:t>Introduction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ko-KR" sz="2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인공지능 </a:t>
            </a:r>
            <a:r>
              <a:rPr b="1" lang="en-US" sz="2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1" lang="en-US" sz="2600" spc="-1" strike="noStrike">
                <a:solidFill>
                  <a:srgbClr val="202122"/>
                </a:solidFill>
                <a:latin typeface="맑은 고딕"/>
                <a:ea typeface="맑은 고딕"/>
              </a:rPr>
              <a:t>Artificial intelligence)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그림 5" descr=""/>
          <p:cNvPicPr/>
          <p:nvPr/>
        </p:nvPicPr>
        <p:blipFill>
          <a:blip r:embed="rId1"/>
          <a:stretch/>
        </p:blipFill>
        <p:spPr>
          <a:xfrm flipH="1">
            <a:off x="6096600" y="2683800"/>
            <a:ext cx="5638680" cy="388764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4" descr="&amp;#39;알파고 시대&amp;#39; 우리 교육, 어떻게 나아가야 하나?"/>
          <p:cNvPicPr/>
          <p:nvPr/>
        </p:nvPicPr>
        <p:blipFill>
          <a:blip r:embed="rId2"/>
          <a:stretch/>
        </p:blipFill>
        <p:spPr>
          <a:xfrm>
            <a:off x="456840" y="889200"/>
            <a:ext cx="6989040" cy="349416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2" descr="What's all this hype about the Stable Diffusion model? | Narrativa"/>
          <p:cNvPicPr/>
          <p:nvPr/>
        </p:nvPicPr>
        <p:blipFill>
          <a:blip r:embed="rId3"/>
          <a:stretch/>
        </p:blipFill>
        <p:spPr>
          <a:xfrm>
            <a:off x="456840" y="4638600"/>
            <a:ext cx="3625920" cy="188568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8" descr="What is ChatGPT: Beginners Guide to Using the AI Chatbot - Metaroids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963560" y="843480"/>
            <a:ext cx="3771360" cy="166248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Linear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Linear Regression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그림 3" descr=""/>
          <p:cNvPicPr/>
          <p:nvPr/>
        </p:nvPicPr>
        <p:blipFill>
          <a:blip r:embed="rId1"/>
          <a:srcRect l="50414" t="0" r="0" b="0"/>
          <a:stretch/>
        </p:blipFill>
        <p:spPr>
          <a:xfrm>
            <a:off x="1230480" y="2924280"/>
            <a:ext cx="4017240" cy="3911760"/>
          </a:xfrm>
          <a:prstGeom prst="rect">
            <a:avLst/>
          </a:prstGeom>
          <a:ln w="0">
            <a:noFill/>
          </a:ln>
        </p:spPr>
      </p:pic>
      <p:sp>
        <p:nvSpPr>
          <p:cNvPr id="318" name="TextBox 4"/>
          <p:cNvSpPr/>
          <p:nvPr/>
        </p:nvSpPr>
        <p:spPr>
          <a:xfrm>
            <a:off x="452520" y="755280"/>
            <a:ext cx="10872720" cy="13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Linear Regression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2"/>
              </a:rPr>
              <a:t>https://scikit-learn.org/stable/modules/generated/sklearn.linear_model.LinearRegression.html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종속 변수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와 한 개 이상의 독립 변수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X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와의 선형 상관 관계를 모델링하는 회귀분석 기법 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비용 함수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(Cost function) : </a:t>
            </a:r>
            <a:r>
              <a:rPr b="0" lang="ko-KR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실체값과 예측값에 대한 오차를 표현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하는 식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비용 함수를 최소화하는 방향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으로 최적화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319" name="그림 5" descr=""/>
          <p:cNvPicPr/>
          <p:nvPr/>
        </p:nvPicPr>
        <p:blipFill>
          <a:blip r:embed="rId3"/>
          <a:srcRect l="0" t="0" r="45426" b="0"/>
          <a:stretch/>
        </p:blipFill>
        <p:spPr>
          <a:xfrm>
            <a:off x="6850440" y="2924280"/>
            <a:ext cx="4358520" cy="3855960"/>
          </a:xfrm>
          <a:prstGeom prst="rect">
            <a:avLst/>
          </a:prstGeom>
          <a:ln w="0">
            <a:noFill/>
          </a:ln>
        </p:spPr>
      </p:pic>
      <p:sp>
        <p:nvSpPr>
          <p:cNvPr id="320" name="화살표: 오른쪽 2"/>
          <p:cNvSpPr/>
          <p:nvPr/>
        </p:nvSpPr>
        <p:spPr>
          <a:xfrm>
            <a:off x="5620680" y="3908520"/>
            <a:ext cx="690840" cy="1541160"/>
          </a:xfrm>
          <a:prstGeom prst="rightArrow">
            <a:avLst>
              <a:gd name="adj1" fmla="val 57048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1" name="그림 8" descr=""/>
          <p:cNvPicPr/>
          <p:nvPr/>
        </p:nvPicPr>
        <p:blipFill>
          <a:blip r:embed="rId4"/>
          <a:stretch/>
        </p:blipFill>
        <p:spPr>
          <a:xfrm>
            <a:off x="3018600" y="1847160"/>
            <a:ext cx="3701520" cy="928080"/>
          </a:xfrm>
          <a:prstGeom prst="rect">
            <a:avLst/>
          </a:prstGeom>
          <a:ln w="0">
            <a:noFill/>
          </a:ln>
        </p:spPr>
      </p:pic>
      <p:pic>
        <p:nvPicPr>
          <p:cNvPr id="322" name="그림 10" descr=""/>
          <p:cNvPicPr/>
          <p:nvPr/>
        </p:nvPicPr>
        <p:blipFill>
          <a:blip r:embed="rId5"/>
          <a:stretch/>
        </p:blipFill>
        <p:spPr>
          <a:xfrm>
            <a:off x="7237080" y="2050200"/>
            <a:ext cx="2826720" cy="52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Linear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Simple Linear Regression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그림 8" descr=""/>
          <p:cNvPicPr/>
          <p:nvPr/>
        </p:nvPicPr>
        <p:blipFill>
          <a:blip r:embed="rId1"/>
          <a:stretch/>
        </p:blipFill>
        <p:spPr>
          <a:xfrm>
            <a:off x="7094520" y="983880"/>
            <a:ext cx="3714480" cy="1161720"/>
          </a:xfrm>
          <a:prstGeom prst="rect">
            <a:avLst/>
          </a:prstGeom>
          <a:ln w="0">
            <a:noFill/>
          </a:ln>
        </p:spPr>
      </p:pic>
      <p:sp>
        <p:nvSpPr>
          <p:cNvPr id="326" name="TextBox 10"/>
          <p:cNvSpPr/>
          <p:nvPr/>
        </p:nvSpPr>
        <p:spPr>
          <a:xfrm>
            <a:off x="443880" y="955080"/>
            <a:ext cx="5997240" cy="511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사이킷런에 훈련을 위해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2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차원 배열 형태로 변환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train_input = train_input.reshape(-1, 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test_input = test_input.reshape(-1, 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선형 회귀 모델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 = LinearRegression()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lr.fit(train_input,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선형 회귀식 계수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선형 회귀 모델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', end='')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('y = {0:4.2f}x + {1:4.2f}'.format(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lr.coef_[0], lr.intercept_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알고리즘 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format(lr.score(train_input, train_target), '2.2f'))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format(lr.score(test_input, test_target), '2.2f'))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임의의 데이터 예측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[7]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predict = lr.predict([new_data])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예측 결과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{0} -&gt; {1:4.2f}'.format(new_data[0], predict[0]))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327" name="그림 4" descr=""/>
          <p:cNvPicPr/>
          <p:nvPr/>
        </p:nvPicPr>
        <p:blipFill>
          <a:blip r:embed="rId2"/>
          <a:stretch/>
        </p:blipFill>
        <p:spPr>
          <a:xfrm>
            <a:off x="6441480" y="2514960"/>
            <a:ext cx="5419440" cy="406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Linear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Mean Squared Error (MSE)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0" name="그룹 8"/>
          <p:cNvGrpSpPr/>
          <p:nvPr/>
        </p:nvGrpSpPr>
        <p:grpSpPr>
          <a:xfrm>
            <a:off x="1855080" y="2743200"/>
            <a:ext cx="7233120" cy="3789720"/>
            <a:chOff x="1855080" y="2743200"/>
            <a:chExt cx="7233120" cy="3789720"/>
          </a:xfrm>
        </p:grpSpPr>
        <p:pic>
          <p:nvPicPr>
            <p:cNvPr id="331" name="Picture 4" descr="Fitting the Multiple Linear Regression Model | Introduction to Statistics |  JMP"/>
            <p:cNvPicPr/>
            <p:nvPr/>
          </p:nvPicPr>
          <p:blipFill>
            <a:blip r:embed="rId1"/>
            <a:srcRect l="0" t="0" r="7918" b="8268"/>
            <a:stretch/>
          </p:blipFill>
          <p:spPr>
            <a:xfrm>
              <a:off x="1855080" y="2743200"/>
              <a:ext cx="7233120" cy="3789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직사각형 7"/>
            <p:cNvSpPr/>
            <p:nvPr/>
          </p:nvSpPr>
          <p:spPr>
            <a:xfrm>
              <a:off x="2265480" y="3192480"/>
              <a:ext cx="1966680" cy="450720"/>
            </a:xfrm>
            <a:prstGeom prst="rect">
              <a:avLst/>
            </a:prstGeom>
            <a:solidFill>
              <a:srgbClr val="bd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3" name="그림 5" descr=""/>
            <p:cNvPicPr/>
            <p:nvPr/>
          </p:nvPicPr>
          <p:blipFill>
            <a:blip r:embed="rId2"/>
            <a:stretch/>
          </p:blipFill>
          <p:spPr>
            <a:xfrm>
              <a:off x="2359800" y="3185280"/>
              <a:ext cx="1841400" cy="480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34" name="TextBox 10"/>
          <p:cNvSpPr/>
          <p:nvPr/>
        </p:nvSpPr>
        <p:spPr>
          <a:xfrm>
            <a:off x="356760" y="806400"/>
            <a:ext cx="107967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MSE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선형 회귀 알고리즘의 비용함수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regression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결과로 나온 추정치의 정확도 평가 지표</a:t>
            </a:r>
            <a:endParaRPr b="0" lang="en-US" sz="1800" spc="-1" strike="noStrike">
              <a:latin typeface="맑은 고딕"/>
            </a:endParaRPr>
          </a:p>
        </p:txBody>
      </p:sp>
      <p:sp>
        <p:nvSpPr>
          <p:cNvPr id="335" name="TextBox 2"/>
          <p:cNvSpPr/>
          <p:nvPr/>
        </p:nvSpPr>
        <p:spPr>
          <a:xfrm>
            <a:off x="607680" y="1252080"/>
            <a:ext cx="7778520" cy="13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sklearn.metrics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mean_absolute_error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3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test_prediction = lr.predict(test_input)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테스트 세트 예측값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err_mean =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mean_absolute_error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(test_target, test_prediction)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테스트 세트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MSE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평균 오차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format(err_mean, '4.2f'))</a:t>
            </a:r>
            <a:endParaRPr b="0" lang="en-US" sz="14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Linear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Multiple Linear Regression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그림 5" descr=""/>
          <p:cNvPicPr/>
          <p:nvPr/>
        </p:nvPicPr>
        <p:blipFill>
          <a:blip r:embed="rId1"/>
          <a:stretch/>
        </p:blipFill>
        <p:spPr>
          <a:xfrm>
            <a:off x="6796440" y="963000"/>
            <a:ext cx="4962240" cy="1180800"/>
          </a:xfrm>
          <a:prstGeom prst="rect">
            <a:avLst/>
          </a:prstGeom>
          <a:ln w="0">
            <a:noFill/>
          </a:ln>
        </p:spPr>
      </p:pic>
      <p:sp>
        <p:nvSpPr>
          <p:cNvPr id="339" name="TextBox 7"/>
          <p:cNvSpPr/>
          <p:nvPr/>
        </p:nvSpPr>
        <p:spPr>
          <a:xfrm>
            <a:off x="433080" y="967320"/>
            <a:ext cx="6010920" cy="56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사이킷런에 훈련을 위해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2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차원 배열 형태로 변환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train_input = train_input.reshape(-1, 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test_input = test_input.reshape(-1, 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2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차항 데이터 추가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train_2nd = np.column_stack((train_input ** 2, train_input))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test_2nd = np.column_stack((test_input ** 2, test_input))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선형 회귀 모델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 = LinearRegression()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lr.fit(train_2nd,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선형 회귀식 계수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다항 회귀 모델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', end='')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('y = {0:4.2f}x^2 + {1:4.2f}x + {2:4.2f}’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.format(lr.coef_[0], lr.coef_[1], lr.intercept_))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결과 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test_prediction = lr.predict(test_2nd)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err_mean = mean_absolute_error(test_target, test_prediction) 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평균 오차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format(err_mean, '4.2f'))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</p:txBody>
      </p:sp>
      <p:pic>
        <p:nvPicPr>
          <p:cNvPr id="340" name="그림 9" descr=""/>
          <p:cNvPicPr/>
          <p:nvPr/>
        </p:nvPicPr>
        <p:blipFill>
          <a:blip r:embed="rId2"/>
          <a:stretch/>
        </p:blipFill>
        <p:spPr>
          <a:xfrm>
            <a:off x="6396120" y="2499840"/>
            <a:ext cx="5362200" cy="406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Linear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Polynomial Regression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그림 3" descr=""/>
          <p:cNvPicPr/>
          <p:nvPr/>
        </p:nvPicPr>
        <p:blipFill>
          <a:blip r:embed="rId1"/>
          <a:stretch/>
        </p:blipFill>
        <p:spPr>
          <a:xfrm>
            <a:off x="7063560" y="2822400"/>
            <a:ext cx="5000400" cy="3721680"/>
          </a:xfrm>
          <a:prstGeom prst="rect">
            <a:avLst/>
          </a:prstGeom>
          <a:ln w="0">
            <a:noFill/>
          </a:ln>
        </p:spPr>
      </p:pic>
      <p:sp>
        <p:nvSpPr>
          <p:cNvPr id="344" name="TextBox 7"/>
          <p:cNvSpPr/>
          <p:nvPr/>
        </p:nvSpPr>
        <p:spPr>
          <a:xfrm>
            <a:off x="320040" y="849960"/>
            <a:ext cx="6898320" cy="57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세트 생성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 = 100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x_data = 10 * np.random.rand(m,1)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y_data = (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0.2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* (x_data**3)) + (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-2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* (x_data**2)) 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+ (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3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* x_data) +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+ 2*np.random.randn(m,1)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다항 데이터 생성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include_bias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는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x^0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차 데이터로 무조건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1 -&gt;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의미 없음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polynomial_order = 3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poly_features = PolynomialFeatures(degree=polynomial_order, include_bias=False)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train_poly = poly_features.fit_transform(train_input)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test_poly = poly_features.fit_transform(test_input)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다항식 계수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poly_features.get_feature_names())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다항 회귀 모델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 = LinearRegression()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lr.fit(train_poly,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&gt;&gt;             =', lr.coef_)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print('&gt;&gt;Y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절편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lr.intercept_)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예측 모델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X_new = np.linspace(0, 10, 100).reshape(100, 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X_new_poly = poly_features.transform(X_new)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y_new = lr.predict(X_new_poly)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345" name="그림 12" descr=""/>
          <p:cNvPicPr/>
          <p:nvPr/>
        </p:nvPicPr>
        <p:blipFill>
          <a:blip r:embed="rId2"/>
          <a:stretch/>
        </p:blipFill>
        <p:spPr>
          <a:xfrm>
            <a:off x="7595280" y="1201320"/>
            <a:ext cx="4357440" cy="126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Linear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Underfitting  vs  Overfitting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Picture 2" descr="Underfitting and Overfitting in Machine Learning"/>
          <p:cNvPicPr/>
          <p:nvPr/>
        </p:nvPicPr>
        <p:blipFill>
          <a:blip r:embed="rId1"/>
          <a:stretch/>
        </p:blipFill>
        <p:spPr>
          <a:xfrm>
            <a:off x="485280" y="821520"/>
            <a:ext cx="11211120" cy="4601520"/>
          </a:xfrm>
          <a:prstGeom prst="rect">
            <a:avLst/>
          </a:prstGeom>
          <a:ln w="0">
            <a:noFill/>
          </a:ln>
        </p:spPr>
      </p:pic>
      <p:sp>
        <p:nvSpPr>
          <p:cNvPr id="349" name="TextBox 4"/>
          <p:cNvSpPr/>
          <p:nvPr/>
        </p:nvSpPr>
        <p:spPr>
          <a:xfrm>
            <a:off x="485280" y="5637960"/>
            <a:ext cx="376200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20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Underfitting</a:t>
            </a:r>
            <a:endParaRPr b="0" lang="en-US" sz="2000" spc="-1" strike="noStrike">
              <a:latin typeface="맑은 고딕"/>
            </a:endParaRPr>
          </a:p>
          <a:p>
            <a:pPr algn="ctr">
              <a:lnSpc>
                <a:spcPct val="12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 Score, Test Score 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둘 다 낮음</a:t>
            </a:r>
            <a:endParaRPr b="0" lang="en-US" sz="1800" spc="-1" strike="noStrike">
              <a:latin typeface="맑은 고딕"/>
            </a:endParaRPr>
          </a:p>
        </p:txBody>
      </p:sp>
      <p:sp>
        <p:nvSpPr>
          <p:cNvPr id="350" name="TextBox 5"/>
          <p:cNvSpPr/>
          <p:nvPr/>
        </p:nvSpPr>
        <p:spPr>
          <a:xfrm>
            <a:off x="8485920" y="5634000"/>
            <a:ext cx="288324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20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Overfitting</a:t>
            </a:r>
            <a:endParaRPr b="0" lang="en-US" sz="2000" spc="-1" strike="noStrike">
              <a:latin typeface="맑은 고딕"/>
            </a:endParaRPr>
          </a:p>
          <a:p>
            <a:pPr algn="ctr">
              <a:lnSpc>
                <a:spcPct val="12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 Score  &gt;&gt; Test Score</a:t>
            </a:r>
            <a:endParaRPr b="0" lang="en-US" sz="1800" spc="-1" strike="noStrike">
              <a:latin typeface="맑은 고딕"/>
            </a:endParaRPr>
          </a:p>
        </p:txBody>
      </p:sp>
      <p:sp>
        <p:nvSpPr>
          <p:cNvPr id="351" name="TextBox 8"/>
          <p:cNvSpPr/>
          <p:nvPr/>
        </p:nvSpPr>
        <p:spPr>
          <a:xfrm>
            <a:off x="4784760" y="5634000"/>
            <a:ext cx="288324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20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Good fit</a:t>
            </a:r>
            <a:endParaRPr b="0" lang="en-US" sz="2000" spc="-1" strike="noStrike">
              <a:latin typeface="맑은 고딕"/>
            </a:endParaRPr>
          </a:p>
          <a:p>
            <a:pPr algn="ctr">
              <a:lnSpc>
                <a:spcPct val="12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 Score  =  Test Score</a:t>
            </a:r>
            <a:endParaRPr b="0" lang="en-US" sz="18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ffffff"/>
                </a:solidFill>
                <a:latin typeface="Arial"/>
              </a:rPr>
              <a:t>05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88160" y="3664080"/>
            <a:ext cx="4617720" cy="69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</a:rPr>
              <a:t>Logistic Regression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Picture 2" descr="6 Programming Jokes Of The Week | Developers, Designers &amp; Freelancers -  FreelancingGig"/>
          <p:cNvPicPr/>
          <p:nvPr/>
        </p:nvPicPr>
        <p:blipFill>
          <a:blip r:embed="rId1"/>
          <a:stretch/>
        </p:blipFill>
        <p:spPr>
          <a:xfrm>
            <a:off x="6242040" y="1008000"/>
            <a:ext cx="5013720" cy="484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Logistic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Linear Regression  vs Logistic Regression 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" name="Picture 2" descr="ML] 6편 - Linear tasks : Logistic Regression"/>
          <p:cNvPicPr/>
          <p:nvPr/>
        </p:nvPicPr>
        <p:blipFill>
          <a:blip r:embed="rId1"/>
          <a:srcRect l="0" t="0" r="48005" b="0"/>
          <a:stretch/>
        </p:blipFill>
        <p:spPr>
          <a:xfrm>
            <a:off x="1788480" y="990000"/>
            <a:ext cx="3466080" cy="285732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4" descr="Logistic regression and linear regression. | Download Scientific Diagram"/>
          <p:cNvPicPr/>
          <p:nvPr/>
        </p:nvPicPr>
        <p:blipFill>
          <a:blip r:embed="rId2"/>
          <a:srcRect l="0" t="0" r="50215" b="9814"/>
          <a:stretch/>
        </p:blipFill>
        <p:spPr>
          <a:xfrm flipH="1">
            <a:off x="7187760" y="4224960"/>
            <a:ext cx="2956320" cy="223884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2" descr="ML] 6편 - Linear tasks : Logistic Regression"/>
          <p:cNvPicPr/>
          <p:nvPr/>
        </p:nvPicPr>
        <p:blipFill>
          <a:blip r:embed="rId3"/>
          <a:srcRect l="51892" t="0" r="0" b="0"/>
          <a:stretch/>
        </p:blipFill>
        <p:spPr>
          <a:xfrm>
            <a:off x="6936840" y="990000"/>
            <a:ext cx="3206880" cy="285732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4" descr="Logistic regression and linear regression. | Download Scientific Diagram"/>
          <p:cNvPicPr/>
          <p:nvPr/>
        </p:nvPicPr>
        <p:blipFill>
          <a:blip r:embed="rId4"/>
          <a:srcRect l="50215" t="0" r="0" b="9814"/>
          <a:stretch/>
        </p:blipFill>
        <p:spPr>
          <a:xfrm>
            <a:off x="1839240" y="4227120"/>
            <a:ext cx="2956320" cy="223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Logistic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Logistic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Regression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" name="Picture 2" descr="Machine learning (7) Logistic Regression(2) - Sigmoid function"/>
          <p:cNvPicPr/>
          <p:nvPr/>
        </p:nvPicPr>
        <p:blipFill>
          <a:blip r:embed="rId1"/>
          <a:stretch/>
        </p:blipFill>
        <p:spPr>
          <a:xfrm>
            <a:off x="5379840" y="2745000"/>
            <a:ext cx="5393520" cy="3592080"/>
          </a:xfrm>
          <a:prstGeom prst="rect">
            <a:avLst/>
          </a:prstGeom>
          <a:ln w="0">
            <a:noFill/>
          </a:ln>
        </p:spPr>
      </p:pic>
      <p:sp>
        <p:nvSpPr>
          <p:cNvPr id="364" name="TextBox 4"/>
          <p:cNvSpPr/>
          <p:nvPr/>
        </p:nvSpPr>
        <p:spPr>
          <a:xfrm>
            <a:off x="442080" y="774360"/>
            <a:ext cx="11307600" cy="15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12529"/>
                </a:solidFill>
                <a:latin typeface="맑은 고딕"/>
                <a:ea typeface="맑은 고딕"/>
              </a:rPr>
              <a:t>- Logistic Regression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2"/>
              </a:rPr>
              <a:t>https://scikit-learn.org/stable/modules/generated/sklearn.linear_model.LogisticRegression.html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범주형 데이터와 한 개 이상의 독립 변수들의 관계를 로지스틱 함수를 이용하여 확률적 분류를 하는 기법 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로지스틱 함수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결정 함수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 :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독립 변수 간의 선형 회귀를 이용하여 이항 분류할 수 있는 모델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시그모이드 함수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(Sigmoid function)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로지스틱 회귀 모델에 주로 사용되는 결정 함수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결과값은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 ~ 1</a:t>
            </a:r>
            <a:endParaRPr b="0" lang="en-US" sz="1600" spc="-1" strike="noStrike">
              <a:latin typeface="맑은 고딕"/>
            </a:endParaRPr>
          </a:p>
        </p:txBody>
      </p:sp>
      <p:grpSp>
        <p:nvGrpSpPr>
          <p:cNvPr id="365" name="그룹 5"/>
          <p:cNvGrpSpPr/>
          <p:nvPr/>
        </p:nvGrpSpPr>
        <p:grpSpPr>
          <a:xfrm>
            <a:off x="859320" y="2715120"/>
            <a:ext cx="3591000" cy="1658880"/>
            <a:chOff x="859320" y="2715120"/>
            <a:chExt cx="3591000" cy="1658880"/>
          </a:xfrm>
        </p:grpSpPr>
        <p:pic>
          <p:nvPicPr>
            <p:cNvPr id="366" name="Picture 4" descr=""/>
            <p:cNvPicPr/>
            <p:nvPr/>
          </p:nvPicPr>
          <p:blipFill>
            <a:blip r:embed="rId3"/>
            <a:stretch/>
          </p:blipFill>
          <p:spPr>
            <a:xfrm>
              <a:off x="859320" y="2715120"/>
              <a:ext cx="3591000" cy="1658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TextBox 2"/>
            <p:cNvSpPr/>
            <p:nvPr/>
          </p:nvSpPr>
          <p:spPr>
            <a:xfrm flipH="1">
              <a:off x="1117080" y="2741040"/>
              <a:ext cx="182880" cy="2912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ct val="120000"/>
                </a:lnSpc>
              </a:pPr>
              <a:r>
                <a:rPr b="1" lang="en-US" sz="1600" spc="-1" strike="noStrike">
                  <a:solidFill>
                    <a:srgbClr val="ff0000"/>
                  </a:solidFill>
                  <a:latin typeface="Times New Roman"/>
                  <a:ea typeface="맑은 고딕"/>
                </a:rPr>
                <a:t>Z</a:t>
              </a:r>
              <a:endParaRPr b="0" lang="en-US" sz="1600" spc="-1" strike="noStrike">
                <a:latin typeface="맑은 고딕"/>
              </a:endParaRPr>
            </a:p>
          </p:txBody>
        </p:sp>
      </p:grpSp>
      <p:grpSp>
        <p:nvGrpSpPr>
          <p:cNvPr id="368" name="그룹 7"/>
          <p:cNvGrpSpPr/>
          <p:nvPr/>
        </p:nvGrpSpPr>
        <p:grpSpPr>
          <a:xfrm>
            <a:off x="1121760" y="4663080"/>
            <a:ext cx="3347280" cy="1684800"/>
            <a:chOff x="1121760" y="4663080"/>
            <a:chExt cx="3347280" cy="1684800"/>
          </a:xfrm>
        </p:grpSpPr>
        <p:pic>
          <p:nvPicPr>
            <p:cNvPr id="369" name="Picture 6" descr=""/>
            <p:cNvPicPr/>
            <p:nvPr/>
          </p:nvPicPr>
          <p:blipFill>
            <a:blip r:embed="rId4"/>
            <a:stretch/>
          </p:blipFill>
          <p:spPr>
            <a:xfrm>
              <a:off x="1121760" y="4663080"/>
              <a:ext cx="3347280" cy="1684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0" name="TextBox 10"/>
            <p:cNvSpPr/>
            <p:nvPr/>
          </p:nvSpPr>
          <p:spPr>
            <a:xfrm flipH="1">
              <a:off x="1140480" y="4787640"/>
              <a:ext cx="182880" cy="2912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ct val="120000"/>
                </a:lnSpc>
              </a:pPr>
              <a:r>
                <a:rPr b="1" lang="en-US" sz="1600" spc="-1" strike="noStrike">
                  <a:solidFill>
                    <a:srgbClr val="ff0000"/>
                  </a:solidFill>
                  <a:latin typeface="Times New Roman"/>
                  <a:ea typeface="맑은 고딕"/>
                </a:rPr>
                <a:t>Z</a:t>
              </a:r>
              <a:endParaRPr b="0" lang="en-US" sz="1600" spc="-1" strike="noStrike">
                <a:latin typeface="맑은 고딕"/>
              </a:endParaRPr>
            </a:p>
          </p:txBody>
        </p:sp>
      </p:grpSp>
      <p:sp>
        <p:nvSpPr>
          <p:cNvPr id="371" name="TextBox 13"/>
          <p:cNvSpPr/>
          <p:nvPr/>
        </p:nvSpPr>
        <p:spPr>
          <a:xfrm flipH="1">
            <a:off x="8247600" y="6045840"/>
            <a:ext cx="18288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맑은 고딕"/>
              </a:rPr>
              <a:t>Z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372" name="직사각형 3"/>
          <p:cNvSpPr/>
          <p:nvPr/>
        </p:nvSpPr>
        <p:spPr>
          <a:xfrm>
            <a:off x="6133680" y="3173400"/>
            <a:ext cx="1543320" cy="764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TextBox 14"/>
          <p:cNvSpPr/>
          <p:nvPr/>
        </p:nvSpPr>
        <p:spPr>
          <a:xfrm flipH="1" rot="16200000">
            <a:off x="4836240" y="4128480"/>
            <a:ext cx="95508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ko-KR" sz="1600" spc="-1" strike="noStrike">
                <a:solidFill>
                  <a:srgbClr val="ff0000"/>
                </a:solidFill>
                <a:latin typeface="Times New Roman"/>
                <a:ea typeface="맑은 고딕"/>
              </a:rPr>
              <a:t>예측확률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Logistic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Binomial Dataset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Picture 10" descr="로지스틱 회귀(Logistic Regression)에서 사용 할 타이타닉 입력 데이터(Input data) 10개"/>
          <p:cNvPicPr/>
          <p:nvPr/>
        </p:nvPicPr>
        <p:blipFill>
          <a:blip r:embed="rId1"/>
          <a:stretch/>
        </p:blipFill>
        <p:spPr>
          <a:xfrm>
            <a:off x="768240" y="1753560"/>
            <a:ext cx="9393480" cy="3121920"/>
          </a:xfrm>
          <a:prstGeom prst="rect">
            <a:avLst/>
          </a:prstGeom>
          <a:ln w="0">
            <a:noFill/>
          </a:ln>
        </p:spPr>
      </p:pic>
      <p:sp>
        <p:nvSpPr>
          <p:cNvPr id="377" name="TextBox 4"/>
          <p:cNvSpPr/>
          <p:nvPr/>
        </p:nvSpPr>
        <p:spPr>
          <a:xfrm>
            <a:off x="452520" y="763920"/>
            <a:ext cx="10872720" cy="7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타이타닉 탑승자 정보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타겟 데이터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생존 여부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),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데이터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객실 등급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성별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나이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가족 여부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운임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 전처리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성별을 숫자로 변환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불필요한 이름 정보 제거 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378" name="TextBox 2"/>
          <p:cNvSpPr/>
          <p:nvPr/>
        </p:nvSpPr>
        <p:spPr>
          <a:xfrm>
            <a:off x="876600" y="5121360"/>
            <a:ext cx="10347840" cy="12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 = pd.read_csv('https://web.stanford.edu/class/archive/cs/cs109/cs109.1166/stuff/titanic.csv’)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data['Sex'] = data['Sex'].map({'male':0, 'female':1})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성별 데이터를 숫자로 변환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target = data['Survived']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타겟 데이터 세트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data.drop(labels=['Name', 'Survived'], axis=1, inplace=True)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필요없는 데이터 제거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이름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생존여부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  <a:ea typeface="굴림"/>
              </a:rPr>
              <a:t>Introduction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ko-KR" sz="2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인공지능 </a:t>
            </a:r>
            <a:r>
              <a:rPr b="1" lang="en-US" sz="2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1" lang="en-US" sz="2600" spc="-1" strike="noStrike">
                <a:solidFill>
                  <a:srgbClr val="202122"/>
                </a:solidFill>
                <a:latin typeface="맑은 고딕"/>
                <a:ea typeface="맑은 고딕"/>
              </a:rPr>
              <a:t>Artificial intelligence)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직사각형 4"/>
          <p:cNvSpPr/>
          <p:nvPr/>
        </p:nvSpPr>
        <p:spPr>
          <a:xfrm>
            <a:off x="241200" y="783720"/>
            <a:ext cx="11711160" cy="7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인간의 학습능력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추론능력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지각능력을 인공적으로 구현하려는 컴퓨터과학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기계가 경험을 통해 학습하고 새로운 입력에 따라 기존 지식을 조정하며 사람과 같은 방식으로 과제를 수행하는 기술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174" name="그림 7" descr=""/>
          <p:cNvPicPr/>
          <p:nvPr/>
        </p:nvPicPr>
        <p:blipFill>
          <a:blip r:embed="rId1"/>
          <a:stretch/>
        </p:blipFill>
        <p:spPr>
          <a:xfrm>
            <a:off x="672480" y="1643760"/>
            <a:ext cx="10846440" cy="473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Logistic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Binomial Logistic Regression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Box 2"/>
          <p:cNvSpPr/>
          <p:nvPr/>
        </p:nvSpPr>
        <p:spPr>
          <a:xfrm>
            <a:off x="312840" y="878040"/>
            <a:ext cx="6274800" cy="53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로지스틱 회귀 알고리즘 훈련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반복 횟수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1000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회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 = LogisticRegression(max_iter=1000, solver='lbfgs', multi_class='auto')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lr.fit(train_input,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회귀 함수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변수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data.columns.values)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결정계수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lr.coef_[0])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예측 결과 출력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데이터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', test_input.iloc[0:5, 0:3])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(‘&gt;&gt;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z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', lr.decision_function(test_input[0:5]))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예측 확률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', lr.predict_proba(test_input[0:5]))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예측 결과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:', lr.predict(test_input[0:5]))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생존 테스트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2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등석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남자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, 25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세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혼자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혼자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, 50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달러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[2, 0, 25, 0, 0, 50]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new_pred = lr.predict([new_data])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('[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사망 확률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생존 확률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 =', format(lr.predict_proba([new_data])))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if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(new_pred[0]==0):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사망 ㅜㅜ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\n')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else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생존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^^\n')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382" name="그림 7" descr=""/>
          <p:cNvPicPr/>
          <p:nvPr/>
        </p:nvPicPr>
        <p:blipFill>
          <a:blip r:embed="rId1"/>
          <a:stretch/>
        </p:blipFill>
        <p:spPr>
          <a:xfrm>
            <a:off x="6797520" y="566640"/>
            <a:ext cx="5152680" cy="600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Logistic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Multinomial Dataset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Picture 2" descr=""/>
          <p:cNvPicPr/>
          <p:nvPr/>
        </p:nvPicPr>
        <p:blipFill>
          <a:blip r:embed="rId1"/>
          <a:srcRect l="0" t="10774" r="0" b="5744"/>
          <a:stretch/>
        </p:blipFill>
        <p:spPr>
          <a:xfrm>
            <a:off x="984960" y="863280"/>
            <a:ext cx="9430200" cy="572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Logistic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Multinomial Dataset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Box 4"/>
          <p:cNvSpPr/>
          <p:nvPr/>
        </p:nvSpPr>
        <p:spPr>
          <a:xfrm>
            <a:off x="271440" y="849960"/>
            <a:ext cx="7151760" cy="57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 import datasets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불러오기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붓꽃 분류 예제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 =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datasets.load_iris()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input_data = data[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입력 데이터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꽃의 특징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target_data = data[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target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타겟 데이터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 종류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(0 ~ 2)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feature_names = data[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feature_names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 특징들의 명칭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flowers = data[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target_names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]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 종류를 이름으로 나타낸 것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iris_df = pd.DataFrame(input_data, columns=feature_names)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iris_df['species'] = target_data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데이터 중에서 랜덤으로 테스트 세트 추출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train_input, test_input, train_target, test_target = train_test_split(input_data, target_data,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stratify=target_data,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test_size=0.2, random_state=5)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전처리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정규화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scaler = StandardScaler()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(xi - mean) / std.dev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scaler.fit(train_input)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train_scaled = scaler.transform(train_input)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test_scaled = scaler.transform(test_input)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389" name="그림 7" descr=""/>
          <p:cNvPicPr/>
          <p:nvPr/>
        </p:nvPicPr>
        <p:blipFill>
          <a:blip r:embed="rId1"/>
          <a:stretch/>
        </p:blipFill>
        <p:spPr>
          <a:xfrm>
            <a:off x="7423920" y="1515960"/>
            <a:ext cx="4673520" cy="454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Logistic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Softmax Function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Picture 2" descr=""/>
          <p:cNvPicPr/>
          <p:nvPr/>
        </p:nvPicPr>
        <p:blipFill>
          <a:blip r:embed="rId1"/>
          <a:srcRect l="0" t="9486" r="0" b="9505"/>
          <a:stretch/>
        </p:blipFill>
        <p:spPr>
          <a:xfrm>
            <a:off x="1616400" y="3504240"/>
            <a:ext cx="8618760" cy="2742840"/>
          </a:xfrm>
          <a:prstGeom prst="rect">
            <a:avLst/>
          </a:prstGeom>
          <a:ln w="0">
            <a:noFill/>
          </a:ln>
        </p:spPr>
      </p:pic>
      <p:pic>
        <p:nvPicPr>
          <p:cNvPr id="393" name="그림 7" descr=""/>
          <p:cNvPicPr/>
          <p:nvPr/>
        </p:nvPicPr>
        <p:blipFill>
          <a:blip r:embed="rId2"/>
          <a:stretch/>
        </p:blipFill>
        <p:spPr>
          <a:xfrm>
            <a:off x="2666520" y="2326680"/>
            <a:ext cx="8867520" cy="961560"/>
          </a:xfrm>
          <a:prstGeom prst="rect">
            <a:avLst/>
          </a:prstGeom>
          <a:ln w="0">
            <a:noFill/>
          </a:ln>
        </p:spPr>
      </p:pic>
      <p:pic>
        <p:nvPicPr>
          <p:cNvPr id="394" name="그림 9" descr=""/>
          <p:cNvPicPr/>
          <p:nvPr/>
        </p:nvPicPr>
        <p:blipFill>
          <a:blip r:embed="rId3"/>
          <a:stretch/>
        </p:blipFill>
        <p:spPr>
          <a:xfrm>
            <a:off x="343800" y="2246760"/>
            <a:ext cx="2037960" cy="1009440"/>
          </a:xfrm>
          <a:prstGeom prst="rect">
            <a:avLst/>
          </a:prstGeom>
          <a:ln w="0">
            <a:noFill/>
          </a:ln>
        </p:spPr>
      </p:pic>
      <p:sp>
        <p:nvSpPr>
          <p:cNvPr id="395" name="TextBox 8"/>
          <p:cNvSpPr/>
          <p:nvPr/>
        </p:nvSpPr>
        <p:spPr>
          <a:xfrm>
            <a:off x="442080" y="774360"/>
            <a:ext cx="11307600" cy="12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소프트맥스 함수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(Softmax function)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다중 클래스 로지스틱 회귀 모델에 주로 사용되는 결정 함수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전체 클래스 확률의 합계가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 되도록 각 클래스에 해당하는 확률값을 추정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이진 클래스의 소프트맥스 함수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시그모이드 함수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Logistic Regression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Multinomial Logistic Regression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Box 2"/>
          <p:cNvSpPr/>
          <p:nvPr/>
        </p:nvSpPr>
        <p:spPr>
          <a:xfrm>
            <a:off x="503280" y="902520"/>
            <a:ext cx="6690240" cy="550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로지스틱 회귀 알고리즘 훈련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반복 횟수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1000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회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 = LogisticRegression(max_iter=1000, solver='lbfgs', multi_class='auto')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lr.fit(train_scaled,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회귀 함수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결정계수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=\n', lr.coef_)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절편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lr.intercept_)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예측 결과 출력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데이터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\n', test_scaled[0:5])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 = lr.decision_function(test_scaled[:5])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z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\n', decision)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proba = softmax(decision, axis=1)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예측 확률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\n', proba)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예측 결과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lr.predict(test_scaled[:5]))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(6cm),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(4cm),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(2cm),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(1cm)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[[6, 4, 2, 1]]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new_scaled = scaler.transform(new_data)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=',new_data[0])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예측 결과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flowers[lr.predict(new_scaled)[0]])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399" name="그림 8" descr=""/>
          <p:cNvPicPr/>
          <p:nvPr/>
        </p:nvPicPr>
        <p:blipFill>
          <a:blip r:embed="rId1"/>
          <a:stretch/>
        </p:blipFill>
        <p:spPr>
          <a:xfrm>
            <a:off x="8256600" y="374400"/>
            <a:ext cx="2858760" cy="628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ffffff"/>
                </a:solidFill>
                <a:latin typeface="Arial"/>
              </a:rPr>
              <a:t>06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88160" y="3664080"/>
            <a:ext cx="11449440" cy="248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</a:rPr>
              <a:t>Stochastic Gradient Descent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2" name="Picture 2" descr="It ain't much but it's honest work : ProgrammerHumor"/>
          <p:cNvPicPr/>
          <p:nvPr/>
        </p:nvPicPr>
        <p:blipFill>
          <a:blip r:embed="rId1"/>
          <a:stretch/>
        </p:blipFill>
        <p:spPr>
          <a:xfrm>
            <a:off x="5887440" y="1105560"/>
            <a:ext cx="5751000" cy="464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Gradient Descent Optimization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Picture 4" descr=""/>
          <p:cNvPicPr/>
          <p:nvPr/>
        </p:nvPicPr>
        <p:blipFill>
          <a:blip r:embed="rId1"/>
          <a:stretch/>
        </p:blipFill>
        <p:spPr>
          <a:xfrm>
            <a:off x="5975640" y="3832560"/>
            <a:ext cx="6162120" cy="273168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6" descr=""/>
          <p:cNvPicPr/>
          <p:nvPr/>
        </p:nvPicPr>
        <p:blipFill>
          <a:blip r:embed="rId2"/>
          <a:stretch/>
        </p:blipFill>
        <p:spPr>
          <a:xfrm>
            <a:off x="612720" y="3753360"/>
            <a:ext cx="5235480" cy="2834640"/>
          </a:xfrm>
          <a:prstGeom prst="rect">
            <a:avLst/>
          </a:prstGeom>
          <a:ln w="0">
            <a:noFill/>
          </a:ln>
        </p:spPr>
      </p:pic>
      <p:sp>
        <p:nvSpPr>
          <p:cNvPr id="407" name="TextBox 7"/>
          <p:cNvSpPr/>
          <p:nvPr/>
        </p:nvSpPr>
        <p:spPr>
          <a:xfrm>
            <a:off x="442080" y="788760"/>
            <a:ext cx="11307600" cy="15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경사하강법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함수의 미분값의 최소값을 찾는 방법으로 최적값을 찾는 방법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시작점에서 기울기가 낮은 쪽으로 이동하면서 미분값이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 수렴할 때까지 반복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매개변수에 따른 손실함수의 편미분 값을 이용하여 학습 수행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학습데이터 크기에 따른 분류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408" name="Picture 4" descr=""/>
          <p:cNvPicPr/>
          <p:nvPr/>
        </p:nvPicPr>
        <p:blipFill>
          <a:blip r:embed="rId3"/>
          <a:stretch/>
        </p:blipFill>
        <p:spPr>
          <a:xfrm>
            <a:off x="8221320" y="668160"/>
            <a:ext cx="3916080" cy="2937240"/>
          </a:xfrm>
          <a:prstGeom prst="rect">
            <a:avLst/>
          </a:prstGeom>
          <a:ln w="0">
            <a:noFill/>
          </a:ln>
        </p:spPr>
      </p:pic>
      <p:sp>
        <p:nvSpPr>
          <p:cNvPr id="409" name="TextBox 9"/>
          <p:cNvSpPr/>
          <p:nvPr/>
        </p:nvSpPr>
        <p:spPr>
          <a:xfrm>
            <a:off x="612720" y="2255760"/>
            <a:ext cx="760824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Batch Gradient Descent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전체 데이터를 이용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안정적이나 리소스 소모 큼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Stochastic Gradient Descent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무작위 샘플을 이용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속도가 빠르나 불안정함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Mini-batch Gradient Descent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전체 데이터를 특정 사이즈로 쪼개서 학습 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Learning Rate of Gradient Descent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Box 7"/>
          <p:cNvSpPr/>
          <p:nvPr/>
        </p:nvSpPr>
        <p:spPr>
          <a:xfrm>
            <a:off x="442080" y="806400"/>
            <a:ext cx="11307600" cy="20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함수 에 대하여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시작점 로부터 현재 가 주어졌을 때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다음 이동점인 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학습률에 따라 최적점을 찾기 위한 횟수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(epoch)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가 달라짐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 개발 과정에서 대상 데이터에 적합한 학습률 선정이 필요함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413" name="그림 10" descr=""/>
          <p:cNvPicPr/>
          <p:nvPr/>
        </p:nvPicPr>
        <p:blipFill>
          <a:blip r:embed="rId1"/>
          <a:stretch/>
        </p:blipFill>
        <p:spPr>
          <a:xfrm>
            <a:off x="1312560" y="1334880"/>
            <a:ext cx="2553120" cy="335160"/>
          </a:xfrm>
          <a:prstGeom prst="rect">
            <a:avLst/>
          </a:prstGeom>
          <a:ln w="0">
            <a:noFill/>
          </a:ln>
        </p:spPr>
      </p:pic>
      <p:sp>
        <p:nvSpPr>
          <p:cNvPr id="414" name="TextBox 11"/>
          <p:cNvSpPr/>
          <p:nvPr/>
        </p:nvSpPr>
        <p:spPr>
          <a:xfrm flipH="1">
            <a:off x="4321800" y="1284120"/>
            <a:ext cx="309204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( 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학습률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이동할 거리 변수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415" name="Picture 2" descr=""/>
          <p:cNvPicPr/>
          <p:nvPr/>
        </p:nvPicPr>
        <p:blipFill>
          <a:blip r:embed="rId2"/>
          <a:srcRect l="0" t="0" r="-407" b="0"/>
          <a:stretch/>
        </p:blipFill>
        <p:spPr>
          <a:xfrm>
            <a:off x="635760" y="2725920"/>
            <a:ext cx="11113560" cy="392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Problem of Gradient Descent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TextBox 9"/>
          <p:cNvSpPr/>
          <p:nvPr/>
        </p:nvSpPr>
        <p:spPr>
          <a:xfrm>
            <a:off x="312840" y="765360"/>
            <a:ext cx="11307600" cy="12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Local Minimum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초기 시작 위치에 따라 최적의 값이 다르게 판단하는 오류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Saddle Point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다변량 분석시에 특정 매개변수의 극점을 만나 벗어나지 못하는 오류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Wingdings"/>
                <a:ea typeface="맑은 고딕"/>
              </a:rPr>
              <a:t>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Momentum term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적용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학습률에 관성 성분을 부여한 경사하강법 적용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419" name="그림 3" descr=""/>
          <p:cNvPicPr/>
          <p:nvPr/>
        </p:nvPicPr>
        <p:blipFill>
          <a:blip r:embed="rId1"/>
          <a:stretch/>
        </p:blipFill>
        <p:spPr>
          <a:xfrm>
            <a:off x="742320" y="3421440"/>
            <a:ext cx="3919680" cy="3192120"/>
          </a:xfrm>
          <a:prstGeom prst="rect">
            <a:avLst/>
          </a:prstGeom>
          <a:ln w="0">
            <a:noFill/>
          </a:ln>
        </p:spPr>
      </p:pic>
      <p:pic>
        <p:nvPicPr>
          <p:cNvPr id="420" name="Picture 4" descr=""/>
          <p:cNvPicPr/>
          <p:nvPr/>
        </p:nvPicPr>
        <p:blipFill>
          <a:blip r:embed="rId2"/>
          <a:stretch/>
        </p:blipFill>
        <p:spPr>
          <a:xfrm>
            <a:off x="8397360" y="1023480"/>
            <a:ext cx="3573360" cy="1964880"/>
          </a:xfrm>
          <a:prstGeom prst="rect">
            <a:avLst/>
          </a:prstGeom>
          <a:ln w="0">
            <a:noFill/>
          </a:ln>
        </p:spPr>
      </p:pic>
      <p:pic>
        <p:nvPicPr>
          <p:cNvPr id="421" name="Picture 2" descr="경사 하강법(Gradient Descent)"/>
          <p:cNvPicPr/>
          <p:nvPr/>
        </p:nvPicPr>
        <p:blipFill>
          <a:blip r:embed="rId3"/>
          <a:stretch/>
        </p:blipFill>
        <p:spPr>
          <a:xfrm>
            <a:off x="5208480" y="3606480"/>
            <a:ext cx="5655240" cy="3133080"/>
          </a:xfrm>
          <a:prstGeom prst="rect">
            <a:avLst/>
          </a:prstGeom>
          <a:ln w="0">
            <a:noFill/>
          </a:ln>
        </p:spPr>
      </p:pic>
      <p:pic>
        <p:nvPicPr>
          <p:cNvPr id="422" name="그림 7" descr=""/>
          <p:cNvPicPr/>
          <p:nvPr/>
        </p:nvPicPr>
        <p:blipFill>
          <a:blip r:embed="rId4"/>
          <a:stretch/>
        </p:blipFill>
        <p:spPr>
          <a:xfrm>
            <a:off x="981360" y="2512800"/>
            <a:ext cx="3304800" cy="677160"/>
          </a:xfrm>
          <a:prstGeom prst="rect">
            <a:avLst/>
          </a:prstGeom>
          <a:ln w="0">
            <a:noFill/>
          </a:ln>
        </p:spPr>
      </p:pic>
      <p:pic>
        <p:nvPicPr>
          <p:cNvPr id="423" name="그림 10" descr=""/>
          <p:cNvPicPr/>
          <p:nvPr/>
        </p:nvPicPr>
        <p:blipFill>
          <a:blip r:embed="rId5"/>
          <a:stretch/>
        </p:blipFill>
        <p:spPr>
          <a:xfrm>
            <a:off x="951120" y="2053080"/>
            <a:ext cx="2423520" cy="601560"/>
          </a:xfrm>
          <a:prstGeom prst="rect">
            <a:avLst/>
          </a:prstGeom>
          <a:ln w="0">
            <a:noFill/>
          </a:ln>
        </p:spPr>
      </p:pic>
      <p:pic>
        <p:nvPicPr>
          <p:cNvPr id="424" name="그림 12" descr=""/>
          <p:cNvPicPr/>
          <p:nvPr/>
        </p:nvPicPr>
        <p:blipFill>
          <a:blip r:embed="rId6"/>
          <a:stretch/>
        </p:blipFill>
        <p:spPr>
          <a:xfrm>
            <a:off x="4483440" y="2119320"/>
            <a:ext cx="3212280" cy="1070640"/>
          </a:xfrm>
          <a:prstGeom prst="rect">
            <a:avLst/>
          </a:prstGeom>
          <a:ln w="0">
            <a:noFill/>
          </a:ln>
        </p:spPr>
      </p:pic>
      <p:sp>
        <p:nvSpPr>
          <p:cNvPr id="425" name="TextBox 14"/>
          <p:cNvSpPr/>
          <p:nvPr/>
        </p:nvSpPr>
        <p:spPr>
          <a:xfrm>
            <a:off x="9257400" y="2983320"/>
            <a:ext cx="1853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0" lang="en-US" sz="16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Saddle Point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Stochastic Gradient Descent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Picture 6" descr=""/>
          <p:cNvPicPr/>
          <p:nvPr/>
        </p:nvPicPr>
        <p:blipFill>
          <a:blip r:embed="rId1"/>
          <a:stretch/>
        </p:blipFill>
        <p:spPr>
          <a:xfrm>
            <a:off x="711720" y="3755880"/>
            <a:ext cx="4895280" cy="227952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8" descr=""/>
          <p:cNvPicPr/>
          <p:nvPr/>
        </p:nvPicPr>
        <p:blipFill>
          <a:blip r:embed="rId2"/>
          <a:stretch/>
        </p:blipFill>
        <p:spPr>
          <a:xfrm>
            <a:off x="6323400" y="3814200"/>
            <a:ext cx="4723920" cy="2162520"/>
          </a:xfrm>
          <a:prstGeom prst="rect">
            <a:avLst/>
          </a:prstGeom>
          <a:ln w="0">
            <a:noFill/>
          </a:ln>
        </p:spPr>
      </p:pic>
      <p:sp>
        <p:nvSpPr>
          <p:cNvPr id="430" name="직사각형 7"/>
          <p:cNvSpPr/>
          <p:nvPr/>
        </p:nvSpPr>
        <p:spPr>
          <a:xfrm>
            <a:off x="241200" y="743760"/>
            <a:ext cx="11502720" cy="26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 SGD Classifier</a:t>
            </a:r>
            <a:r>
              <a:rPr b="0" lang="en-US" sz="1600" spc="-1" strike="noStrike">
                <a:solidFill>
                  <a:srgbClr val="212529"/>
                </a:solidFill>
                <a:latin typeface="-apple-system"/>
                <a:ea typeface="맑은 고딕"/>
              </a:rPr>
              <a:t>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3"/>
              </a:rPr>
              <a:t>https://scikit-learn.org/stable/modules/generated/sklearn.linear_model.SGDClassifier.html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 SGD Regressor</a:t>
            </a:r>
            <a:r>
              <a:rPr b="0" lang="en-US" sz="1600" spc="-1" strike="noStrike">
                <a:solidFill>
                  <a:srgbClr val="212529"/>
                </a:solidFill>
                <a:latin typeface="-apple-system"/>
                <a:ea typeface="맑은 고딕"/>
              </a:rPr>
              <a:t>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4"/>
              </a:rPr>
              <a:t>https://scikit-learn.org/stable/modules/generated/sklearn.linear_model.SGDRegressor.html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확률적 경사하강법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무작위로 추출한 샘플 데이터를 기반으로 기울기를 계산하는 과정을 반복 수행함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무작위 데이터를 이용함에 따라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Local minimum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에서 쉽게 빠져나오며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Global minimum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 근접할 가능이 높음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연산에 필요한 데이터 수가 적어서 학습 속도가 매우 빠르지만 최적해에 도달하지 못한 가능성이 있음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7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b="0" lang="en-US" sz="1600" spc="-1" strike="noStrike">
                <a:solidFill>
                  <a:srgbClr val="000000"/>
                </a:solidFill>
                <a:latin typeface="Wingdings"/>
                <a:ea typeface="맑은 고딕"/>
              </a:rPr>
              <a:t>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학습률 스케줄링을 통해 최적해 부근에서 정확도를 높이는 방법이나 미니 배치 경사하강법을 이용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431" name="TextBox 8"/>
          <p:cNvSpPr/>
          <p:nvPr/>
        </p:nvSpPr>
        <p:spPr>
          <a:xfrm>
            <a:off x="1890360" y="5977080"/>
            <a:ext cx="25380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0" lang="en-US" sz="16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Batch Gradient Descent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432" name="TextBox 9"/>
          <p:cNvSpPr/>
          <p:nvPr/>
        </p:nvSpPr>
        <p:spPr>
          <a:xfrm>
            <a:off x="7167600" y="5977080"/>
            <a:ext cx="30351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0" lang="en-US" sz="16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Stochastic Gradient Descent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  <a:ea typeface="굴림"/>
              </a:rPr>
              <a:t>Introduction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ko-KR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인공지능 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VS </a:t>
            </a:r>
            <a:r>
              <a:rPr b="1" lang="ko-KR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머신러닝 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vs </a:t>
            </a:r>
            <a:r>
              <a:rPr b="1" lang="ko-KR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딥러닝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Picture 2" descr="21-1"/>
          <p:cNvPicPr/>
          <p:nvPr/>
        </p:nvPicPr>
        <p:blipFill>
          <a:blip r:embed="rId1"/>
          <a:stretch/>
        </p:blipFill>
        <p:spPr>
          <a:xfrm>
            <a:off x="394920" y="650160"/>
            <a:ext cx="11401560" cy="608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Loss function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Picture 2" descr=""/>
          <p:cNvPicPr/>
          <p:nvPr/>
        </p:nvPicPr>
        <p:blipFill>
          <a:blip r:embed="rId1"/>
          <a:stretch/>
        </p:blipFill>
        <p:spPr>
          <a:xfrm>
            <a:off x="747000" y="3465000"/>
            <a:ext cx="6368040" cy="3067200"/>
          </a:xfrm>
          <a:prstGeom prst="rect">
            <a:avLst/>
          </a:prstGeom>
          <a:ln w="0">
            <a:noFill/>
          </a:ln>
        </p:spPr>
      </p:pic>
      <p:sp>
        <p:nvSpPr>
          <p:cNvPr id="436" name="TextBox 11"/>
          <p:cNvSpPr/>
          <p:nvPr/>
        </p:nvSpPr>
        <p:spPr>
          <a:xfrm>
            <a:off x="442080" y="788760"/>
            <a:ext cx="11307600" cy="15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손실 함수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 모델의 성능 지표로 실제값과 예측치의 차이를 수치화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모델은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교차 엔트로피 오차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회귀 모델은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평균 제곱 에러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를 주로 사용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437" name="Picture 4" descr=""/>
          <p:cNvPicPr/>
          <p:nvPr/>
        </p:nvPicPr>
        <p:blipFill>
          <a:blip r:embed="rId2"/>
          <a:srcRect l="0" t="0" r="58155" b="20119"/>
          <a:stretch/>
        </p:blipFill>
        <p:spPr>
          <a:xfrm>
            <a:off x="4502520" y="1489680"/>
            <a:ext cx="2813400" cy="1871280"/>
          </a:xfrm>
          <a:prstGeom prst="rect">
            <a:avLst/>
          </a:prstGeom>
          <a:ln w="0">
            <a:noFill/>
          </a:ln>
        </p:spPr>
      </p:pic>
      <p:grpSp>
        <p:nvGrpSpPr>
          <p:cNvPr id="438" name="그룹 13"/>
          <p:cNvGrpSpPr/>
          <p:nvPr/>
        </p:nvGrpSpPr>
        <p:grpSpPr>
          <a:xfrm>
            <a:off x="7788960" y="442080"/>
            <a:ext cx="4012920" cy="6286320"/>
            <a:chOff x="7788960" y="442080"/>
            <a:chExt cx="4012920" cy="6286320"/>
          </a:xfrm>
        </p:grpSpPr>
        <p:pic>
          <p:nvPicPr>
            <p:cNvPr id="439" name="Picture 2" descr=""/>
            <p:cNvPicPr/>
            <p:nvPr/>
          </p:nvPicPr>
          <p:blipFill>
            <a:blip r:embed="rId3"/>
            <a:srcRect l="0" t="0" r="68619" b="0"/>
            <a:stretch/>
          </p:blipFill>
          <p:spPr>
            <a:xfrm>
              <a:off x="7788960" y="530640"/>
              <a:ext cx="1781280" cy="6109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0" name="Picture 2" descr=""/>
            <p:cNvPicPr/>
            <p:nvPr/>
          </p:nvPicPr>
          <p:blipFill>
            <a:blip r:embed="rId4"/>
            <a:srcRect l="73199" t="0" r="0" b="0"/>
            <a:stretch/>
          </p:blipFill>
          <p:spPr>
            <a:xfrm>
              <a:off x="9661320" y="530640"/>
              <a:ext cx="1521000" cy="6109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1" name="Picture 2" descr=""/>
            <p:cNvPicPr/>
            <p:nvPr/>
          </p:nvPicPr>
          <p:blipFill>
            <a:blip r:embed="rId5"/>
            <a:srcRect l="45872" t="0" r="38665" b="0"/>
            <a:stretch/>
          </p:blipFill>
          <p:spPr>
            <a:xfrm>
              <a:off x="10924560" y="442080"/>
              <a:ext cx="877320" cy="6286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42" name="Picture 4" descr=""/>
          <p:cNvPicPr/>
          <p:nvPr/>
        </p:nvPicPr>
        <p:blipFill>
          <a:blip r:embed="rId6"/>
          <a:srcRect l="45692" t="0" r="0" b="23899"/>
          <a:stretch/>
        </p:blipFill>
        <p:spPr>
          <a:xfrm>
            <a:off x="747000" y="1489680"/>
            <a:ext cx="3651480" cy="178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Epoch Optimization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Picture 2" descr=""/>
          <p:cNvPicPr/>
          <p:nvPr/>
        </p:nvPicPr>
        <p:blipFill>
          <a:blip r:embed="rId1"/>
          <a:srcRect l="0" t="0" r="50504" b="0"/>
          <a:stretch/>
        </p:blipFill>
        <p:spPr>
          <a:xfrm>
            <a:off x="855720" y="2167560"/>
            <a:ext cx="4595400" cy="2352240"/>
          </a:xfrm>
          <a:prstGeom prst="rect">
            <a:avLst/>
          </a:prstGeom>
          <a:ln w="0">
            <a:noFill/>
          </a:ln>
        </p:spPr>
      </p:pic>
      <p:sp>
        <p:nvSpPr>
          <p:cNvPr id="446" name="TextBox 7"/>
          <p:cNvSpPr/>
          <p:nvPr/>
        </p:nvSpPr>
        <p:spPr>
          <a:xfrm>
            <a:off x="373680" y="815040"/>
            <a:ext cx="968904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Epoch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 데이터 셋이 모델을 통과한 횟수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SGD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 경우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무작위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개 데이터만 사용하므로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Epoch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횟수를 증가시키면서 정확도를 상승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과대 적합과 리소스 낭비를 방지하기 위한 최적의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Epoch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를 선정해야 함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447" name="Picture 2" descr=""/>
          <p:cNvPicPr/>
          <p:nvPr/>
        </p:nvPicPr>
        <p:blipFill>
          <a:blip r:embed="rId2"/>
          <a:stretch/>
        </p:blipFill>
        <p:spPr>
          <a:xfrm>
            <a:off x="5896800" y="2744280"/>
            <a:ext cx="5746680" cy="3843720"/>
          </a:xfrm>
          <a:prstGeom prst="rect">
            <a:avLst/>
          </a:prstGeom>
          <a:ln w="0">
            <a:noFill/>
          </a:ln>
        </p:spPr>
      </p:pic>
      <p:pic>
        <p:nvPicPr>
          <p:cNvPr id="448" name="Picture 2" descr=""/>
          <p:cNvPicPr/>
          <p:nvPr/>
        </p:nvPicPr>
        <p:blipFill>
          <a:blip r:embed="rId3"/>
          <a:srcRect l="49387" t="0" r="0" b="0"/>
          <a:stretch/>
        </p:blipFill>
        <p:spPr>
          <a:xfrm>
            <a:off x="811440" y="4388760"/>
            <a:ext cx="4698720" cy="2352240"/>
          </a:xfrm>
          <a:prstGeom prst="rect">
            <a:avLst/>
          </a:prstGeom>
          <a:ln w="0">
            <a:noFill/>
          </a:ln>
        </p:spPr>
      </p:pic>
      <p:sp>
        <p:nvSpPr>
          <p:cNvPr id="449" name="직선 연결선 9"/>
          <p:cNvSpPr/>
          <p:nvPr/>
        </p:nvSpPr>
        <p:spPr>
          <a:xfrm flipV="1">
            <a:off x="7785720" y="2878920"/>
            <a:ext cx="360" cy="335988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TextBox 10"/>
          <p:cNvSpPr/>
          <p:nvPr/>
        </p:nvSpPr>
        <p:spPr>
          <a:xfrm>
            <a:off x="7043760" y="2334240"/>
            <a:ext cx="1484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0" lang="ko-KR" sz="16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최적 </a:t>
            </a:r>
            <a:r>
              <a:rPr b="0" lang="en-US" sz="16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Epoch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SGD Regressor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TextBox 3"/>
          <p:cNvSpPr/>
          <p:nvPr/>
        </p:nvSpPr>
        <p:spPr>
          <a:xfrm>
            <a:off x="537480" y="841680"/>
            <a:ext cx="8732880" cy="59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sklearn.linear_model import SGDRegressor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세트 생성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x_data = 10 * np.random.rand(300,1)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y_data = (3*x_data) + 5 + 2*np.random.randn(300, 1)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테스트 세트 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데이터 중에서 랜덤으로 테스트 세트 추출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train_input, test_input, train_target, test_target = train_test_split(x_data, y_data, test_size=0.2, random_state=12)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SGD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훈련을 위한 최적 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epoch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찾기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sr = SGDRegressor(tol=1e-3, penalty=None, eta0=0.1, random_state=42)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train_score = []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test_score = []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for _ in range(0, 100):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sr.partial_fit(train_input, train_target.ravel())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train_score.append(sr.score(train_input, train_target))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test_score.append(sr.score(test_input, test_target))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plt.plot(train_score)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plt.plot(test_score)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plt.xlabel('epoch')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plt.ylabel('accuracy')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plt.show()</a:t>
            </a:r>
            <a:endParaRPr b="0" lang="en-US" sz="1300" spc="-1" strike="noStrike">
              <a:latin typeface="맑은 고딕"/>
            </a:endParaRPr>
          </a:p>
        </p:txBody>
      </p:sp>
      <p:pic>
        <p:nvPicPr>
          <p:cNvPr id="454" name="그림 8" descr=""/>
          <p:cNvPicPr/>
          <p:nvPr/>
        </p:nvPicPr>
        <p:blipFill>
          <a:blip r:embed="rId1"/>
          <a:stretch/>
        </p:blipFill>
        <p:spPr>
          <a:xfrm>
            <a:off x="6774480" y="2688840"/>
            <a:ext cx="5417280" cy="3899160"/>
          </a:xfrm>
          <a:prstGeom prst="rect">
            <a:avLst/>
          </a:prstGeom>
          <a:ln w="0">
            <a:noFill/>
          </a:ln>
        </p:spPr>
      </p:pic>
      <p:sp>
        <p:nvSpPr>
          <p:cNvPr id="455" name="직선 연결선 5"/>
          <p:cNvSpPr/>
          <p:nvPr/>
        </p:nvSpPr>
        <p:spPr>
          <a:xfrm flipV="1">
            <a:off x="9560160" y="3159360"/>
            <a:ext cx="360" cy="300924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TextBox 7"/>
          <p:cNvSpPr/>
          <p:nvPr/>
        </p:nvSpPr>
        <p:spPr>
          <a:xfrm>
            <a:off x="9486360" y="5570280"/>
            <a:ext cx="1484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ko-KR" sz="16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최적 </a:t>
            </a:r>
            <a:r>
              <a:rPr b="1" lang="en-US" sz="16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Epoch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SGD Regressor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TextBox 3"/>
          <p:cNvSpPr/>
          <p:nvPr/>
        </p:nvSpPr>
        <p:spPr>
          <a:xfrm>
            <a:off x="521280" y="787320"/>
            <a:ext cx="7151760" cy="59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sklearn.linear_model import SGDRegressor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세트 생성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x_data = 10 * np.random.rand(300,1)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y_data = (3*x_data) + 5 + 2*np.random.randn(300, 1)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train_input, test_input, train_target, test_target = train_test_split(x_data, y_data, test_size=0.2, random_state=12)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SGD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선형 회귀 모델 훈련 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MSE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손실함수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, epoch 50, verbose=3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sr = SGDRegressor(max_iter=50, tol=1e-3, penalty=None, eta0=0.1, random_state=42)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sr.fit(train_input, train_target.ravel())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print("\n&gt;&gt;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Epoch = 50")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sr.score(train_input, train_target))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스코어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sr.score(test_input, test_target))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선형 회귀식 계수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선형 회귀 모델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', end='')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print('y = {0:4.2f}x + {1:4.2f}'.format(sr.coef_[0], sr.intercept_[0]))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플로팅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y_predicted = sr.predict(x_data)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plt.scatter(x_data, y_data, s=10)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plt.plot(x_data, y_predicted, color='r')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plt.xlabel('x')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plt.ylabel('y')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plt.show()</a:t>
            </a:r>
            <a:endParaRPr b="0" lang="en-US" sz="1300" spc="-1" strike="noStrike">
              <a:latin typeface="맑은 고딕"/>
            </a:endParaRPr>
          </a:p>
        </p:txBody>
      </p:sp>
      <p:pic>
        <p:nvPicPr>
          <p:cNvPr id="460" name="그림 10" descr=""/>
          <p:cNvPicPr/>
          <p:nvPr/>
        </p:nvPicPr>
        <p:blipFill>
          <a:blip r:embed="rId1"/>
          <a:stretch/>
        </p:blipFill>
        <p:spPr>
          <a:xfrm>
            <a:off x="7479720" y="3671280"/>
            <a:ext cx="4712040" cy="3051720"/>
          </a:xfrm>
          <a:prstGeom prst="rect">
            <a:avLst/>
          </a:prstGeom>
          <a:ln w="0">
            <a:noFill/>
          </a:ln>
        </p:spPr>
      </p:pic>
      <p:pic>
        <p:nvPicPr>
          <p:cNvPr id="461" name="그림 12" descr=""/>
          <p:cNvPicPr/>
          <p:nvPr/>
        </p:nvPicPr>
        <p:blipFill>
          <a:blip r:embed="rId2"/>
          <a:stretch/>
        </p:blipFill>
        <p:spPr>
          <a:xfrm>
            <a:off x="8013960" y="2533320"/>
            <a:ext cx="3764160" cy="130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SGD Classifier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TextBox 3"/>
          <p:cNvSpPr/>
          <p:nvPr/>
        </p:nvSpPr>
        <p:spPr>
          <a:xfrm>
            <a:off x="506880" y="863640"/>
            <a:ext cx="7151760" cy="57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sklearn.linear_model import SGDClassifier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불러오기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붓꽃 분류 예제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SGD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생성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Log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손실함수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sc = SGDClassifier(loss='log', random_state=42)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train_score = []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test_score = []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classes = np.unique(train_target)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Epoch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증가 시키면서 훈련 결과 분석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for _ in range(0, 300):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sc.partial_fit(train_scaled, train_target, classes=classes)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train_score.append(sc.score(train_scaled, train_target))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test_score.append(sc.score(test_scaled, test_target))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plt.plot(train_score)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plt.plot(test_score)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plt.xlabel('epoch')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plt.ylabel('accuracy')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plt.show()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465" name="그림 8" descr=""/>
          <p:cNvPicPr/>
          <p:nvPr/>
        </p:nvPicPr>
        <p:blipFill>
          <a:blip r:embed="rId1"/>
          <a:stretch/>
        </p:blipFill>
        <p:spPr>
          <a:xfrm>
            <a:off x="5960160" y="2385720"/>
            <a:ext cx="5814720" cy="3906000"/>
          </a:xfrm>
          <a:prstGeom prst="rect">
            <a:avLst/>
          </a:prstGeom>
          <a:ln w="0">
            <a:noFill/>
          </a:ln>
        </p:spPr>
      </p:pic>
      <p:sp>
        <p:nvSpPr>
          <p:cNvPr id="466" name="직선 연결선 10"/>
          <p:cNvSpPr/>
          <p:nvPr/>
        </p:nvSpPr>
        <p:spPr>
          <a:xfrm flipV="1">
            <a:off x="7659000" y="2498400"/>
            <a:ext cx="360" cy="321408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TextBox 11"/>
          <p:cNvSpPr/>
          <p:nvPr/>
        </p:nvSpPr>
        <p:spPr>
          <a:xfrm>
            <a:off x="6916680" y="2054160"/>
            <a:ext cx="1484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ko-KR" sz="16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최적 </a:t>
            </a:r>
            <a:r>
              <a:rPr b="1" lang="en-US" sz="1600" spc="-1" strike="noStrike">
                <a:solidFill>
                  <a:srgbClr val="0e0eff"/>
                </a:solidFill>
                <a:latin typeface="맑은 고딕"/>
                <a:ea typeface="맑은 고딕"/>
              </a:rPr>
              <a:t>Epoch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Stochastic Gradient Descent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SGD Classifier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TextBox 3"/>
          <p:cNvSpPr/>
          <p:nvPr/>
        </p:nvSpPr>
        <p:spPr>
          <a:xfrm>
            <a:off x="443520" y="847800"/>
            <a:ext cx="6581520" cy="57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SGD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최적 훈련 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Logistic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손실함수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, epoch 50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sc = SGDClassifier(loss='log', max_iter=50, tol=None, random_state=42)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sc.fit(train_scaled, train_target)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print("\n&gt;&gt;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Epoch = 50, 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손실함수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 logistic")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sc.score(train_scaled, train_target))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스코어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sc.score(test_scaled, test_target))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회귀 함수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np.set_printoptions(precision=3,suppress=True)  # numpy print 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자릿수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결정계수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=\n', sc.coef_)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절편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sc.intercept_)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예측 결과 출력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데이터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\n', test_scaled[0:5])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 = sc.decision_function(test_scaled[:5])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z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\n', decision)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proba = softmax(decision, axis=1)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예측 확률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\n', proba)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세트 예측 결과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sc.predict(test_scaled[:5]))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길이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(6cm),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폭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(4cm),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길이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(2cm), </a:t>
            </a:r>
            <a:r>
              <a:rPr b="0" lang="ko-KR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폭</a:t>
            </a:r>
            <a:r>
              <a:rPr b="0" lang="en-US" sz="13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(1cm)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[[6, 4, 2, 1]]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new_scaled = scaler.transform(new_data)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new_data[0])</a:t>
            </a:r>
            <a:endParaRPr b="0" lang="en-US" sz="13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예측 결과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flowers[sc.predict(new_scaled)[0]])</a:t>
            </a:r>
            <a:endParaRPr b="0" lang="en-US" sz="1300" spc="-1" strike="noStrike">
              <a:latin typeface="맑은 고딕"/>
            </a:endParaRPr>
          </a:p>
        </p:txBody>
      </p:sp>
      <p:grpSp>
        <p:nvGrpSpPr>
          <p:cNvPr id="471" name="그룹 10"/>
          <p:cNvGrpSpPr/>
          <p:nvPr/>
        </p:nvGrpSpPr>
        <p:grpSpPr>
          <a:xfrm>
            <a:off x="7850160" y="405360"/>
            <a:ext cx="3004560" cy="6376680"/>
            <a:chOff x="7850160" y="405360"/>
            <a:chExt cx="3004560" cy="6376680"/>
          </a:xfrm>
        </p:grpSpPr>
        <p:pic>
          <p:nvPicPr>
            <p:cNvPr id="472" name="그림 5" descr=""/>
            <p:cNvPicPr/>
            <p:nvPr/>
          </p:nvPicPr>
          <p:blipFill>
            <a:blip r:embed="rId1"/>
            <a:stretch/>
          </p:blipFill>
          <p:spPr>
            <a:xfrm>
              <a:off x="7851960" y="405360"/>
              <a:ext cx="3002760" cy="4300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3" name="그림 8" descr=""/>
            <p:cNvPicPr/>
            <p:nvPr/>
          </p:nvPicPr>
          <p:blipFill>
            <a:blip r:embed="rId2"/>
            <a:srcRect l="3051" t="0" r="7992" b="0"/>
            <a:stretch/>
          </p:blipFill>
          <p:spPr>
            <a:xfrm>
              <a:off x="7850160" y="4667040"/>
              <a:ext cx="3004560" cy="21150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ffffff"/>
                </a:solidFill>
                <a:latin typeface="Arial"/>
              </a:rPr>
              <a:t>07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88160" y="3664080"/>
            <a:ext cx="11449440" cy="248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</a:rPr>
              <a:t>Decision Tree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6" name="Picture 2" descr="13 Programming Jokes and a Bonus Tip | by tecHindustan | Medium"/>
          <p:cNvPicPr/>
          <p:nvPr/>
        </p:nvPicPr>
        <p:blipFill>
          <a:blip r:embed="rId1"/>
          <a:srcRect l="3801" t="5547" r="4071" b="4146"/>
          <a:stretch/>
        </p:blipFill>
        <p:spPr>
          <a:xfrm>
            <a:off x="6213240" y="915840"/>
            <a:ext cx="5038920" cy="502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Decision Tree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 Tree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TextBox 7"/>
          <p:cNvSpPr/>
          <p:nvPr/>
        </p:nvSpPr>
        <p:spPr>
          <a:xfrm>
            <a:off x="442080" y="788760"/>
            <a:ext cx="11307600" cy="15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 Tree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1"/>
              </a:rPr>
              <a:t>https://scikit-learn.org/stable/modules/generated/sklearn.tree.DecisionTreeClassifier.html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주어진 입력 값에 대한 의사결정규칙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(rule)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 따라 출력 값을 예측하는 알고리즘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사전에 대상 데이터를 분석하여 이들 사이에 존재하는 패턴을 예측 가능하도록 규칙을 수립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결과에 대한 해석이 용이하나 연속형 데이터의 회귀 예측력이 떨어지며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데이터의 특성이 달라지면 오류 발생 가능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480" name="Picture 6" descr="2-22"/>
          <p:cNvPicPr/>
          <p:nvPr/>
        </p:nvPicPr>
        <p:blipFill>
          <a:blip r:embed="rId2"/>
          <a:stretch/>
        </p:blipFill>
        <p:spPr>
          <a:xfrm>
            <a:off x="6616080" y="2585880"/>
            <a:ext cx="5133600" cy="3647880"/>
          </a:xfrm>
          <a:prstGeom prst="rect">
            <a:avLst/>
          </a:prstGeom>
          <a:ln w="0">
            <a:noFill/>
          </a:ln>
        </p:spPr>
      </p:pic>
      <p:pic>
        <p:nvPicPr>
          <p:cNvPr id="481" name="Picture 8" descr=""/>
          <p:cNvPicPr/>
          <p:nvPr/>
        </p:nvPicPr>
        <p:blipFill>
          <a:blip r:embed="rId3"/>
          <a:stretch/>
        </p:blipFill>
        <p:spPr>
          <a:xfrm>
            <a:off x="990360" y="2585880"/>
            <a:ext cx="3545280" cy="4002120"/>
          </a:xfrm>
          <a:prstGeom prst="rect">
            <a:avLst/>
          </a:prstGeom>
          <a:ln w="0">
            <a:noFill/>
          </a:ln>
        </p:spPr>
      </p:pic>
      <p:sp>
        <p:nvSpPr>
          <p:cNvPr id="482" name="직선 연결선 3"/>
          <p:cNvSpPr/>
          <p:nvPr/>
        </p:nvSpPr>
        <p:spPr>
          <a:xfrm>
            <a:off x="3774960" y="2781000"/>
            <a:ext cx="2073240" cy="3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직선 연결선 8"/>
          <p:cNvSpPr/>
          <p:nvPr/>
        </p:nvSpPr>
        <p:spPr>
          <a:xfrm>
            <a:off x="3774960" y="5406480"/>
            <a:ext cx="2073240" cy="3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직선 화살표 연결선 5"/>
          <p:cNvSpPr/>
          <p:nvPr/>
        </p:nvSpPr>
        <p:spPr>
          <a:xfrm>
            <a:off x="5250960" y="2781360"/>
            <a:ext cx="360" cy="262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TextBox 9"/>
          <p:cNvSpPr/>
          <p:nvPr/>
        </p:nvSpPr>
        <p:spPr>
          <a:xfrm>
            <a:off x="5321160" y="3979800"/>
            <a:ext cx="69660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depth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Decision Tree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 Tree Depth 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Picture 2" descr=""/>
          <p:cNvPicPr/>
          <p:nvPr/>
        </p:nvPicPr>
        <p:blipFill>
          <a:blip r:embed="rId1"/>
          <a:stretch/>
        </p:blipFill>
        <p:spPr>
          <a:xfrm>
            <a:off x="181800" y="665280"/>
            <a:ext cx="5767560" cy="1995480"/>
          </a:xfrm>
          <a:prstGeom prst="rect">
            <a:avLst/>
          </a:prstGeom>
          <a:ln w="0">
            <a:noFill/>
          </a:ln>
        </p:spPr>
      </p:pic>
      <p:pic>
        <p:nvPicPr>
          <p:cNvPr id="489" name="Picture 4" descr=""/>
          <p:cNvPicPr/>
          <p:nvPr/>
        </p:nvPicPr>
        <p:blipFill>
          <a:blip r:embed="rId2"/>
          <a:srcRect l="0" t="0" r="52882" b="0"/>
          <a:stretch/>
        </p:blipFill>
        <p:spPr>
          <a:xfrm>
            <a:off x="181800" y="2653560"/>
            <a:ext cx="2717640" cy="1995480"/>
          </a:xfrm>
          <a:prstGeom prst="rect">
            <a:avLst/>
          </a:prstGeom>
          <a:ln w="0">
            <a:noFill/>
          </a:ln>
        </p:spPr>
      </p:pic>
      <p:pic>
        <p:nvPicPr>
          <p:cNvPr id="490" name="Picture 6" descr=""/>
          <p:cNvPicPr/>
          <p:nvPr/>
        </p:nvPicPr>
        <p:blipFill>
          <a:blip r:embed="rId3"/>
          <a:srcRect l="0" t="0" r="52882" b="0"/>
          <a:stretch/>
        </p:blipFill>
        <p:spPr>
          <a:xfrm>
            <a:off x="181800" y="4649400"/>
            <a:ext cx="2717640" cy="1995480"/>
          </a:xfrm>
          <a:prstGeom prst="rect">
            <a:avLst/>
          </a:prstGeom>
          <a:ln w="0">
            <a:noFill/>
          </a:ln>
        </p:spPr>
      </p:pic>
      <p:pic>
        <p:nvPicPr>
          <p:cNvPr id="491" name="그림 5" descr=""/>
          <p:cNvPicPr/>
          <p:nvPr/>
        </p:nvPicPr>
        <p:blipFill>
          <a:blip r:embed="rId4"/>
          <a:stretch/>
        </p:blipFill>
        <p:spPr>
          <a:xfrm>
            <a:off x="5967000" y="2525760"/>
            <a:ext cx="6072480" cy="4174200"/>
          </a:xfrm>
          <a:prstGeom prst="rect">
            <a:avLst/>
          </a:prstGeom>
          <a:ln w="0">
            <a:noFill/>
          </a:ln>
        </p:spPr>
      </p:pic>
      <p:pic>
        <p:nvPicPr>
          <p:cNvPr id="492" name="그림 3" descr=""/>
          <p:cNvPicPr/>
          <p:nvPr/>
        </p:nvPicPr>
        <p:blipFill>
          <a:blip r:embed="rId5"/>
          <a:stretch/>
        </p:blipFill>
        <p:spPr>
          <a:xfrm>
            <a:off x="2910600" y="2995560"/>
            <a:ext cx="3830040" cy="151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Decision Tree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 Tree Pruning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5" name="Picture 2" descr=""/>
          <p:cNvPicPr/>
          <p:nvPr/>
        </p:nvPicPr>
        <p:blipFill>
          <a:blip r:embed="rId1"/>
          <a:stretch/>
        </p:blipFill>
        <p:spPr>
          <a:xfrm>
            <a:off x="5556600" y="761760"/>
            <a:ext cx="5852880" cy="3704040"/>
          </a:xfrm>
          <a:prstGeom prst="rect">
            <a:avLst/>
          </a:prstGeom>
          <a:ln w="0">
            <a:noFill/>
          </a:ln>
        </p:spPr>
      </p:pic>
      <p:grpSp>
        <p:nvGrpSpPr>
          <p:cNvPr id="496" name="그룹 4"/>
          <p:cNvGrpSpPr/>
          <p:nvPr/>
        </p:nvGrpSpPr>
        <p:grpSpPr>
          <a:xfrm>
            <a:off x="661320" y="660600"/>
            <a:ext cx="3973680" cy="2998080"/>
            <a:chOff x="661320" y="660600"/>
            <a:chExt cx="3973680" cy="2998080"/>
          </a:xfrm>
        </p:grpSpPr>
        <p:pic>
          <p:nvPicPr>
            <p:cNvPr id="497" name="Picture 4" descr="Overfitting and Pruning in Decision Trees — Improving Model's Accuracy | by  Rishika Ravindran | Nerd For Tech | Jan, 2023 | Medium"/>
            <p:cNvPicPr/>
            <p:nvPr/>
          </p:nvPicPr>
          <p:blipFill>
            <a:blip r:embed="rId2"/>
            <a:srcRect l="0" t="0" r="37388" b="0"/>
            <a:stretch/>
          </p:blipFill>
          <p:spPr>
            <a:xfrm>
              <a:off x="661320" y="660600"/>
              <a:ext cx="3973680" cy="299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8" name="직사각형 2"/>
            <p:cNvSpPr/>
            <p:nvPr/>
          </p:nvSpPr>
          <p:spPr>
            <a:xfrm>
              <a:off x="4246200" y="3033000"/>
              <a:ext cx="388800" cy="515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99" name="그룹 7"/>
          <p:cNvGrpSpPr/>
          <p:nvPr/>
        </p:nvGrpSpPr>
        <p:grpSpPr>
          <a:xfrm>
            <a:off x="1208160" y="3814920"/>
            <a:ext cx="2753640" cy="3042720"/>
            <a:chOff x="1208160" y="3814920"/>
            <a:chExt cx="2753640" cy="3042720"/>
          </a:xfrm>
        </p:grpSpPr>
        <p:pic>
          <p:nvPicPr>
            <p:cNvPr id="500" name="Picture 4" descr="Overfitting and Pruning in Decision Trees — Improving Model's Accuracy | by  Rishika Ravindran | Nerd For Tech | Jan, 2023 | Medium"/>
            <p:cNvPicPr/>
            <p:nvPr/>
          </p:nvPicPr>
          <p:blipFill>
            <a:blip r:embed="rId3"/>
            <a:srcRect l="57246" t="0" r="0" b="0"/>
            <a:stretch/>
          </p:blipFill>
          <p:spPr>
            <a:xfrm>
              <a:off x="1208160" y="3814920"/>
              <a:ext cx="2753640" cy="3042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1" name="직사각형 15"/>
            <p:cNvSpPr/>
            <p:nvPr/>
          </p:nvSpPr>
          <p:spPr>
            <a:xfrm>
              <a:off x="1208160" y="5473080"/>
              <a:ext cx="312480" cy="515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2" name="그룹 3"/>
          <p:cNvGrpSpPr/>
          <p:nvPr/>
        </p:nvGrpSpPr>
        <p:grpSpPr>
          <a:xfrm>
            <a:off x="5751000" y="4526280"/>
            <a:ext cx="5346720" cy="2121840"/>
            <a:chOff x="5751000" y="4526280"/>
            <a:chExt cx="5346720" cy="2121840"/>
          </a:xfrm>
        </p:grpSpPr>
        <p:pic>
          <p:nvPicPr>
            <p:cNvPr id="503" name="Picture 6" descr="ML | Underfitting and Overfitting - GeeksforGeeks"/>
            <p:cNvPicPr/>
            <p:nvPr/>
          </p:nvPicPr>
          <p:blipFill>
            <a:blip r:embed="rId4"/>
            <a:srcRect l="1585" t="2377" r="2224" b="5162"/>
            <a:stretch/>
          </p:blipFill>
          <p:spPr>
            <a:xfrm>
              <a:off x="5751000" y="4526280"/>
              <a:ext cx="5232600" cy="2062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4" name="직사각형 12"/>
            <p:cNvSpPr/>
            <p:nvPr/>
          </p:nvSpPr>
          <p:spPr>
            <a:xfrm>
              <a:off x="10708920" y="6330240"/>
              <a:ext cx="388800" cy="31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  <a:ea typeface="굴림"/>
              </a:rPr>
              <a:t>Introduction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ko-KR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머신 러닝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그림 4" descr=""/>
          <p:cNvPicPr/>
          <p:nvPr/>
        </p:nvPicPr>
        <p:blipFill>
          <a:blip r:embed="rId1"/>
          <a:stretch/>
        </p:blipFill>
        <p:spPr>
          <a:xfrm>
            <a:off x="738360" y="777600"/>
            <a:ext cx="10755000" cy="588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Decision Tree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 Tree Index 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TextBox 15"/>
          <p:cNvSpPr/>
          <p:nvPr/>
        </p:nvSpPr>
        <p:spPr>
          <a:xfrm>
            <a:off x="442080" y="788760"/>
            <a:ext cx="11307600" cy="235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불순도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(Impurity)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해당 범주 내에서 여러 범주의 데이터가 섞여 있는 정도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순도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(homogeneity)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 역수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결정 트리의 학습은 불순도가 낮아지는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순도가 높아지는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방향으로 진행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불순도 측정 지표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엔트로피 지수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(Entropy Index)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지니 계수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(Gini Index)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정보 이득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(information gain)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데이터를 분리할 때 특정 노드 이전과 이후에 엔트로피 차이를 측정하는 척도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Information Gain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을 계산함으로써 변수 중요도를 산출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508" name="그림 14" descr=""/>
          <p:cNvPicPr/>
          <p:nvPr/>
        </p:nvPicPr>
        <p:blipFill>
          <a:blip r:embed="rId1"/>
          <a:stretch/>
        </p:blipFill>
        <p:spPr>
          <a:xfrm>
            <a:off x="666720" y="2770200"/>
            <a:ext cx="6126480" cy="3753000"/>
          </a:xfrm>
          <a:prstGeom prst="rect">
            <a:avLst/>
          </a:prstGeom>
          <a:ln w="0">
            <a:noFill/>
          </a:ln>
        </p:spPr>
      </p:pic>
      <p:pic>
        <p:nvPicPr>
          <p:cNvPr id="509" name="그림 4" descr=""/>
          <p:cNvPicPr/>
          <p:nvPr/>
        </p:nvPicPr>
        <p:blipFill>
          <a:blip r:embed="rId2"/>
          <a:stretch/>
        </p:blipFill>
        <p:spPr>
          <a:xfrm>
            <a:off x="6120000" y="4706280"/>
            <a:ext cx="5919120" cy="587880"/>
          </a:xfrm>
          <a:prstGeom prst="rect">
            <a:avLst/>
          </a:prstGeom>
          <a:ln w="0">
            <a:noFill/>
          </a:ln>
        </p:spPr>
      </p:pic>
      <p:pic>
        <p:nvPicPr>
          <p:cNvPr id="510" name="그림 9" descr=""/>
          <p:cNvPicPr/>
          <p:nvPr/>
        </p:nvPicPr>
        <p:blipFill>
          <a:blip r:embed="rId3"/>
          <a:stretch/>
        </p:blipFill>
        <p:spPr>
          <a:xfrm>
            <a:off x="6095880" y="3256560"/>
            <a:ext cx="4336200" cy="113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Decision Tree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Entropy Index 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3" name="Picture 2" descr=""/>
          <p:cNvPicPr/>
          <p:nvPr/>
        </p:nvPicPr>
        <p:blipFill>
          <a:blip r:embed="rId1"/>
          <a:stretch/>
        </p:blipFill>
        <p:spPr>
          <a:xfrm>
            <a:off x="8570520" y="1569960"/>
            <a:ext cx="3178800" cy="3637440"/>
          </a:xfrm>
          <a:prstGeom prst="rect">
            <a:avLst/>
          </a:prstGeom>
          <a:ln w="0">
            <a:noFill/>
          </a:ln>
        </p:spPr>
      </p:pic>
      <p:pic>
        <p:nvPicPr>
          <p:cNvPr id="514" name="그림 3" descr=""/>
          <p:cNvPicPr/>
          <p:nvPr/>
        </p:nvPicPr>
        <p:blipFill>
          <a:blip r:embed="rId2"/>
          <a:stretch/>
        </p:blipFill>
        <p:spPr>
          <a:xfrm>
            <a:off x="1027440" y="1714320"/>
            <a:ext cx="3223080" cy="958320"/>
          </a:xfrm>
          <a:prstGeom prst="rect">
            <a:avLst/>
          </a:prstGeom>
          <a:ln w="0">
            <a:noFill/>
          </a:ln>
        </p:spPr>
      </p:pic>
      <p:pic>
        <p:nvPicPr>
          <p:cNvPr id="515" name="그림 5" descr=""/>
          <p:cNvPicPr/>
          <p:nvPr/>
        </p:nvPicPr>
        <p:blipFill>
          <a:blip r:embed="rId3"/>
          <a:stretch/>
        </p:blipFill>
        <p:spPr>
          <a:xfrm>
            <a:off x="1027440" y="2575800"/>
            <a:ext cx="5374080" cy="919440"/>
          </a:xfrm>
          <a:prstGeom prst="rect">
            <a:avLst/>
          </a:prstGeom>
          <a:ln w="0">
            <a:noFill/>
          </a:ln>
        </p:spPr>
      </p:pic>
      <p:pic>
        <p:nvPicPr>
          <p:cNvPr id="516" name="그림 8" descr=""/>
          <p:cNvPicPr/>
          <p:nvPr/>
        </p:nvPicPr>
        <p:blipFill>
          <a:blip r:embed="rId4"/>
          <a:stretch/>
        </p:blipFill>
        <p:spPr>
          <a:xfrm>
            <a:off x="1027440" y="4354560"/>
            <a:ext cx="4271400" cy="934200"/>
          </a:xfrm>
          <a:prstGeom prst="rect">
            <a:avLst/>
          </a:prstGeom>
          <a:ln w="0">
            <a:noFill/>
          </a:ln>
        </p:spPr>
      </p:pic>
      <p:pic>
        <p:nvPicPr>
          <p:cNvPr id="517" name="그림 10" descr=""/>
          <p:cNvPicPr/>
          <p:nvPr/>
        </p:nvPicPr>
        <p:blipFill>
          <a:blip r:embed="rId5"/>
          <a:stretch/>
        </p:blipFill>
        <p:spPr>
          <a:xfrm>
            <a:off x="2513520" y="5297040"/>
            <a:ext cx="5374080" cy="297360"/>
          </a:xfrm>
          <a:prstGeom prst="rect">
            <a:avLst/>
          </a:prstGeom>
          <a:ln w="0">
            <a:noFill/>
          </a:ln>
        </p:spPr>
      </p:pic>
      <p:pic>
        <p:nvPicPr>
          <p:cNvPr id="518" name="그림 12" descr=""/>
          <p:cNvPicPr/>
          <p:nvPr/>
        </p:nvPicPr>
        <p:blipFill>
          <a:blip r:embed="rId6"/>
          <a:stretch/>
        </p:blipFill>
        <p:spPr>
          <a:xfrm>
            <a:off x="1027440" y="5808600"/>
            <a:ext cx="9573120" cy="678240"/>
          </a:xfrm>
          <a:prstGeom prst="rect">
            <a:avLst/>
          </a:prstGeom>
          <a:ln w="0">
            <a:noFill/>
          </a:ln>
        </p:spPr>
      </p:pic>
      <p:sp>
        <p:nvSpPr>
          <p:cNvPr id="519" name="TextBox 15"/>
          <p:cNvSpPr/>
          <p:nvPr/>
        </p:nvSpPr>
        <p:spPr>
          <a:xfrm>
            <a:off x="442080" y="849600"/>
            <a:ext cx="113076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엔트로피 지수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(Entropy Index)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Pk=A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영역에 속하는 레코드 가운데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k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범주에 속하는 레코드의 비율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latin typeface="맑은 고딕"/>
            </a:endParaRPr>
          </a:p>
        </p:txBody>
      </p:sp>
      <p:sp>
        <p:nvSpPr>
          <p:cNvPr id="520" name="TextBox 22"/>
          <p:cNvSpPr/>
          <p:nvPr/>
        </p:nvSpPr>
        <p:spPr>
          <a:xfrm>
            <a:off x="690840" y="1418040"/>
            <a:ext cx="299988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Step #1 : Root</a:t>
            </a:r>
            <a:r>
              <a:rPr b="1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 Node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521" name="TextBox 23"/>
          <p:cNvSpPr/>
          <p:nvPr/>
        </p:nvSpPr>
        <p:spPr>
          <a:xfrm>
            <a:off x="690840" y="3991680"/>
            <a:ext cx="299988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Step #2 : Child</a:t>
            </a:r>
            <a:r>
              <a:rPr b="1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 Node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Decision Tree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 Tree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TextBox 3"/>
          <p:cNvSpPr/>
          <p:nvPr/>
        </p:nvSpPr>
        <p:spPr>
          <a:xfrm>
            <a:off x="687960" y="813240"/>
            <a:ext cx="8546040" cy="57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sklearn.tree import DecisionTreeClassifier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sklearn.tree import plot_tree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불러오기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붓꽃 분류 예제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DecisionTreeClassifier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생성 및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train_depth = 2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dt = DecisionTreeClassifier(criterion='entropy', max_depth=train_depth, random_state=42)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dt.fit(train_input, 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예측 결과 출력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dt.score(train_input, train_target))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테스트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dt.score(test_input, test_target))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인자별 중요도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\n', feature_names, '\n', dt.feature_importances_)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(6cm),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(4cm),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(2cm),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(1cm)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[[6, 4, 2, 1]]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=',new_data[0])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예측 결과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flowers[dt.predict(new_data)[0]])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DecisionTree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출력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plot_tree(dt, max_depth=train_depth, filled=True, class_names=flowers, feature_names=feature_names)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plt.show()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Decision Tree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 Tree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그림 9" descr=""/>
          <p:cNvPicPr/>
          <p:nvPr/>
        </p:nvPicPr>
        <p:blipFill>
          <a:blip r:embed="rId1"/>
          <a:srcRect l="14416" t="11362" r="12467" b="12874"/>
          <a:stretch/>
        </p:blipFill>
        <p:spPr>
          <a:xfrm>
            <a:off x="6794640" y="2373120"/>
            <a:ext cx="5333760" cy="4145040"/>
          </a:xfrm>
          <a:prstGeom prst="rect">
            <a:avLst/>
          </a:prstGeom>
          <a:ln w="0">
            <a:noFill/>
          </a:ln>
        </p:spPr>
      </p:pic>
      <p:pic>
        <p:nvPicPr>
          <p:cNvPr id="528" name="그림 11" descr=""/>
          <p:cNvPicPr/>
          <p:nvPr/>
        </p:nvPicPr>
        <p:blipFill>
          <a:blip r:embed="rId2"/>
          <a:stretch/>
        </p:blipFill>
        <p:spPr>
          <a:xfrm>
            <a:off x="246240" y="3345480"/>
            <a:ext cx="6235560" cy="3028680"/>
          </a:xfrm>
          <a:prstGeom prst="rect">
            <a:avLst/>
          </a:prstGeom>
          <a:ln w="0">
            <a:noFill/>
          </a:ln>
        </p:spPr>
      </p:pic>
      <p:pic>
        <p:nvPicPr>
          <p:cNvPr id="529" name="그림 13" descr=""/>
          <p:cNvPicPr/>
          <p:nvPr/>
        </p:nvPicPr>
        <p:blipFill>
          <a:blip r:embed="rId3"/>
          <a:stretch/>
        </p:blipFill>
        <p:spPr>
          <a:xfrm>
            <a:off x="397800" y="828720"/>
            <a:ext cx="6888240" cy="182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ffffff"/>
                </a:solidFill>
                <a:latin typeface="Arial"/>
              </a:rPr>
              <a:t>08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488160" y="3664080"/>
            <a:ext cx="11449440" cy="248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</a:rPr>
              <a:t>Ensemble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Picture 2" descr="Real programmers count from 0. #Programmer #ProgrammerHumor #Coding # Programming #Jokes #Technology #Puns #Humor #Memes #Meme #Funny #Coder  #Devel… | Programmazione"/>
          <p:cNvPicPr/>
          <p:nvPr/>
        </p:nvPicPr>
        <p:blipFill>
          <a:blip r:embed="rId1"/>
          <a:stretch/>
        </p:blipFill>
        <p:spPr>
          <a:xfrm>
            <a:off x="6095880" y="790560"/>
            <a:ext cx="5151600" cy="53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Ensemble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extBox 7"/>
          <p:cNvSpPr/>
          <p:nvPr/>
        </p:nvSpPr>
        <p:spPr>
          <a:xfrm>
            <a:off x="442080" y="788760"/>
            <a:ext cx="11307600" cy="15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Ensemble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1"/>
              </a:rPr>
              <a:t>https://scikit-learn.org/stable/modules/ensemble.html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여러 개의 약한 학습 모델을 결합하거나 반복 수행하여 예측 정확도를 높이기 위한 기법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앙상블 기법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보팅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(Voting),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배깅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(bagging),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부스팅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(Boosting)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536" name="Picture 2" descr=""/>
          <p:cNvPicPr/>
          <p:nvPr/>
        </p:nvPicPr>
        <p:blipFill>
          <a:blip r:embed="rId2"/>
          <a:stretch/>
        </p:blipFill>
        <p:spPr>
          <a:xfrm>
            <a:off x="1340640" y="2381040"/>
            <a:ext cx="9124920" cy="403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Voting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TextBox 9"/>
          <p:cNvSpPr/>
          <p:nvPr/>
        </p:nvSpPr>
        <p:spPr>
          <a:xfrm>
            <a:off x="442080" y="788760"/>
            <a:ext cx="11307600" cy="15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Voting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1"/>
              </a:rPr>
              <a:t>https://scikit-learn.org/stable/modules/generated/sklearn.ensemble.VotingClassifier.html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동일한 데이터를 이용하여 서로 다른 알고리즘을 가지 모델로 학습하여 투표를 통해 최종 예측하는 방식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하드 보팅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(Hard Voting)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다수결의 원칙에 따라 예측 결과값이 가장 많이 나온 결과를 선택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소프트 보팅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(Soft Voting)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각 모델의 분류 결과 확률의 평균을 구하여 확률적으로 가능 높은 결과를 선택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540" name="Picture 4" descr=""/>
          <p:cNvPicPr/>
          <p:nvPr/>
        </p:nvPicPr>
        <p:blipFill>
          <a:blip r:embed="rId2"/>
          <a:stretch/>
        </p:blipFill>
        <p:spPr>
          <a:xfrm>
            <a:off x="593640" y="2597760"/>
            <a:ext cx="10288080" cy="387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Voting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TextBox 3"/>
          <p:cNvSpPr/>
          <p:nvPr/>
        </p:nvSpPr>
        <p:spPr>
          <a:xfrm>
            <a:off x="687960" y="813240"/>
            <a:ext cx="9207000" cy="57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sklearn.linear_model import LogisticRegression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sklearn.tree import DecisionTreeClassifier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sklearn.svm import SVC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sklearn.ensemble import VotingClassifier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약한 학습 모델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log_model = LogisticRegression(max_iter=1000, solver='lbfgs', multi_class='auto')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dt_model = DecisionTreeClassifier(criterion='entropy', max_depth=2, random_state=42)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svm_model = SVC(kernel='rbf', C=10, gamma=1,probability = True)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Voting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hard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voting_model = VotingClassifier(estimators=[('lr',log_model),('dt',dt_model),('svc',svm_model)], voting='hard')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Voting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voting_model.fit(train_input,train_target)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비교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 모델별 훈련 스코어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for model in (log_model,dt_model,svm_model,voting_model):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model.fit(train_input,train_target)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y_predict = model.predict(test_input)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print(model.__class__.__name__," : ",round(accuracy_score(test_target,y_ predict),2))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544" name="그림 4" descr=""/>
          <p:cNvPicPr/>
          <p:nvPr/>
        </p:nvPicPr>
        <p:blipFill>
          <a:blip r:embed="rId1"/>
          <a:stretch/>
        </p:blipFill>
        <p:spPr>
          <a:xfrm>
            <a:off x="8575560" y="4471200"/>
            <a:ext cx="2927880" cy="20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Bagging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7" name="그룹 3"/>
          <p:cNvGrpSpPr/>
          <p:nvPr/>
        </p:nvGrpSpPr>
        <p:grpSpPr>
          <a:xfrm>
            <a:off x="1288440" y="3215880"/>
            <a:ext cx="9614520" cy="3304080"/>
            <a:chOff x="1288440" y="3215880"/>
            <a:chExt cx="9614520" cy="3304080"/>
          </a:xfrm>
        </p:grpSpPr>
        <p:pic>
          <p:nvPicPr>
            <p:cNvPr id="548" name="Picture 2" descr="Bootstrap"/>
            <p:cNvPicPr/>
            <p:nvPr/>
          </p:nvPicPr>
          <p:blipFill>
            <a:blip r:embed="rId1"/>
            <a:srcRect l="0" t="0" r="45548" b="0"/>
            <a:stretch/>
          </p:blipFill>
          <p:spPr>
            <a:xfrm>
              <a:off x="1288440" y="3262680"/>
              <a:ext cx="2918520" cy="3257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9" name="Picture 4" descr="Random Forest Decision tree"/>
            <p:cNvPicPr/>
            <p:nvPr/>
          </p:nvPicPr>
          <p:blipFill>
            <a:blip r:embed="rId2"/>
            <a:stretch/>
          </p:blipFill>
          <p:spPr>
            <a:xfrm>
              <a:off x="4458960" y="3215880"/>
              <a:ext cx="6444000" cy="3238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50" name="TextBox 9"/>
          <p:cNvSpPr/>
          <p:nvPr/>
        </p:nvSpPr>
        <p:spPr>
          <a:xfrm>
            <a:off x="442080" y="788760"/>
            <a:ext cx="11307600" cy="19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Bagging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3"/>
              </a:rPr>
              <a:t>https://scikit-learn.org/stable/modules/generated/sklearn.ensemble.BaggingClassifier.html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배깅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(Bagging) :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ootstrap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Agg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regat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ing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 약자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부트스트랩 기법을 이용한 앙상블 학습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부트스트랩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주어진 데이터셋에서 랜덤 추출을 통한 동일한 크기의 여러 개의 새로운 데이터셋을 생성하는 기법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다양한 부트스트랩 데이터셋을 생성하여 동일한 훈련 알고리즘을 이용하여 훈련시킨 결과를 보팅하여 도출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OOB (Out of Bag)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데이터셋 생성 시에 추출되지 않았던 데이터  </a:t>
            </a:r>
            <a:r>
              <a:rPr b="0" lang="en-US" sz="1600" spc="-1" strike="noStrike">
                <a:solidFill>
                  <a:srgbClr val="000000"/>
                </a:solidFill>
                <a:latin typeface="Wingdings"/>
                <a:ea typeface="맑은 고딕"/>
              </a:rPr>
              <a:t>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모델 검증용으로 사용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(OOB score)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Bagging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TextBox 3"/>
          <p:cNvSpPr/>
          <p:nvPr/>
        </p:nvSpPr>
        <p:spPr>
          <a:xfrm>
            <a:off x="646920" y="973440"/>
            <a:ext cx="9207000" cy="55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sklearn.ensemble import BaggingClassifier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sklearn.tree import DecisionTreeClassifier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Bagging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생성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DecisionTree,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부트스트랩 샘플링 비율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0.05, OOB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bag_model = BaggingClassifier(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DecisionTreeClassifier(criterion='entropy', max_depth=2, random_state=42),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n_estimators=500, max_samples=0.05, bootstrap=True,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n_jobs=-1, oob_score = True)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bag_model.fit(train_input,train_target)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훈련 결과 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y_predict = bag_model.predict(test_input)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round(accuracy_score(test_target,y_predict), 2))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print('&gt;&gt;OOB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 ', round(bag_model.oob_score_, 2))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(6cm),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(4cm),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(2cm),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(1cm)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[[6, 4, 2, 1]]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=',new_data[0])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예측 결과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flowers[bag_model.predict(new_data)[0]])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554" name="그림 4" descr=""/>
          <p:cNvPicPr/>
          <p:nvPr/>
        </p:nvPicPr>
        <p:blipFill>
          <a:blip r:embed="rId1"/>
          <a:stretch/>
        </p:blipFill>
        <p:spPr>
          <a:xfrm>
            <a:off x="8685360" y="4730400"/>
            <a:ext cx="2859120" cy="135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  <a:ea typeface="굴림"/>
              </a:rPr>
              <a:t>Introduction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ko-KR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분류와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회귀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Picture 6" descr="표와 그래프(5): 다중회귀분석 – 정보사회학연구소"/>
          <p:cNvPicPr/>
          <p:nvPr/>
        </p:nvPicPr>
        <p:blipFill>
          <a:blip r:embed="rId1"/>
          <a:stretch/>
        </p:blipFill>
        <p:spPr>
          <a:xfrm>
            <a:off x="6876360" y="3872520"/>
            <a:ext cx="3980520" cy="2985120"/>
          </a:xfrm>
          <a:prstGeom prst="rect">
            <a:avLst/>
          </a:prstGeom>
          <a:ln w="0">
            <a:noFill/>
          </a:ln>
        </p:spPr>
      </p:pic>
      <p:pic>
        <p:nvPicPr>
          <p:cNvPr id="184" name="그림 4" descr=""/>
          <p:cNvPicPr/>
          <p:nvPr/>
        </p:nvPicPr>
        <p:blipFill>
          <a:blip r:embed="rId2"/>
          <a:stretch/>
        </p:blipFill>
        <p:spPr>
          <a:xfrm>
            <a:off x="6862680" y="1055520"/>
            <a:ext cx="3980520" cy="281628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8" descr="서포트 벡터 머신(Support Vector Machine) 쉽게 이해하기 - 아무튼 워라밸"/>
          <p:cNvPicPr/>
          <p:nvPr/>
        </p:nvPicPr>
        <p:blipFill>
          <a:blip r:embed="rId3"/>
          <a:srcRect l="18326" t="11862" r="6647" b="0"/>
          <a:stretch/>
        </p:blipFill>
        <p:spPr>
          <a:xfrm>
            <a:off x="1348560" y="840240"/>
            <a:ext cx="3269160" cy="319572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10" descr="브런치 키워드: 기계학습"/>
          <p:cNvPicPr/>
          <p:nvPr/>
        </p:nvPicPr>
        <p:blipFill>
          <a:blip r:embed="rId4"/>
          <a:srcRect l="0" t="0" r="49181" b="0"/>
          <a:stretch/>
        </p:blipFill>
        <p:spPr>
          <a:xfrm>
            <a:off x="1509120" y="4123080"/>
            <a:ext cx="2832840" cy="268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Random Forest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7" name="Picture 4" descr="GIF showing Random Forest decision model"/>
          <p:cNvPicPr/>
          <p:nvPr/>
        </p:nvPicPr>
        <p:blipFill>
          <a:blip r:embed="rId1"/>
          <a:srcRect l="0" t="12838" r="0" b="0"/>
          <a:stretch/>
        </p:blipFill>
        <p:spPr>
          <a:xfrm>
            <a:off x="2875680" y="1975320"/>
            <a:ext cx="6823800" cy="250128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2" descr="extratrees"/>
          <p:cNvPicPr/>
          <p:nvPr/>
        </p:nvPicPr>
        <p:blipFill>
          <a:blip r:embed="rId2"/>
          <a:srcRect l="67757" t="49252" r="0" b="0"/>
          <a:stretch/>
        </p:blipFill>
        <p:spPr>
          <a:xfrm>
            <a:off x="9105840" y="4685040"/>
            <a:ext cx="2263320" cy="1681920"/>
          </a:xfrm>
          <a:prstGeom prst="rect">
            <a:avLst/>
          </a:prstGeom>
          <a:ln w="0">
            <a:noFill/>
          </a:ln>
        </p:spPr>
      </p:pic>
      <p:sp>
        <p:nvSpPr>
          <p:cNvPr id="559" name="TextBox 5"/>
          <p:cNvSpPr/>
          <p:nvPr/>
        </p:nvSpPr>
        <p:spPr>
          <a:xfrm>
            <a:off x="442080" y="788760"/>
            <a:ext cx="11307600" cy="15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Random Forest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3"/>
              </a:rPr>
              <a:t>https://scikit-learn.org/stable/modules/generated/sklearn.ensemble.RandomForestClassifier.html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Decision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Tree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알고리즘을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Bagging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기법에 적용한 앙상블 학습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560" name="Picture 2" descr="extratrees"/>
          <p:cNvPicPr/>
          <p:nvPr/>
        </p:nvPicPr>
        <p:blipFill>
          <a:blip r:embed="rId4"/>
          <a:srcRect l="0" t="0" r="0" b="49252"/>
          <a:stretch/>
        </p:blipFill>
        <p:spPr>
          <a:xfrm>
            <a:off x="822240" y="4770360"/>
            <a:ext cx="7023600" cy="1681920"/>
          </a:xfrm>
          <a:prstGeom prst="rect">
            <a:avLst/>
          </a:prstGeom>
          <a:ln w="0">
            <a:noFill/>
          </a:ln>
        </p:spPr>
      </p:pic>
      <p:sp>
        <p:nvSpPr>
          <p:cNvPr id="561" name="화살표: 오른쪽 2"/>
          <p:cNvSpPr/>
          <p:nvPr/>
        </p:nvSpPr>
        <p:spPr>
          <a:xfrm>
            <a:off x="8274960" y="5278320"/>
            <a:ext cx="669600" cy="66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Random Forest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TextBox 5"/>
          <p:cNvSpPr/>
          <p:nvPr/>
        </p:nvSpPr>
        <p:spPr>
          <a:xfrm>
            <a:off x="646920" y="973440"/>
            <a:ext cx="9207000" cy="55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sklearn.ensemble import RandomForestClassifier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랜덤포레스트 모델 생성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반복 횟수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500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rnd_model = RandomForestClassifier (n_estimators = 500, max_leaf_nodes = 2, n_jobs = -1)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rnd_model.fit(train_input,train_target)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훈련 결과 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y_pred_rf = rnd_model.predict(test_input)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=',accuracy_score(y_pred_rf,test_target))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특성별 중요도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for feature_name,feature_imp in zip(feature_names,rnd_model.feature_importances_):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print(feature_name,' : ',feature_imp)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(6cm),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(4cm),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(2cm),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(1cm)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[[6, 4, 2, 1]]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=',new_data[0])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예측 결과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flowers[rnd_model.predict(new_data)[0]])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565" name="그림 7" descr=""/>
          <p:cNvPicPr/>
          <p:nvPr/>
        </p:nvPicPr>
        <p:blipFill>
          <a:blip r:embed="rId1"/>
          <a:stretch/>
        </p:blipFill>
        <p:spPr>
          <a:xfrm>
            <a:off x="8805240" y="3502800"/>
            <a:ext cx="2843280" cy="261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Boosting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8" name="Picture 2" descr="Single Bagging and Boosting Parallel Sequential Algorithm Comparison Versus"/>
          <p:cNvPicPr/>
          <p:nvPr/>
        </p:nvPicPr>
        <p:blipFill>
          <a:blip r:embed="rId1"/>
          <a:stretch/>
        </p:blipFill>
        <p:spPr>
          <a:xfrm>
            <a:off x="561240" y="3173040"/>
            <a:ext cx="7254360" cy="2783520"/>
          </a:xfrm>
          <a:prstGeom prst="rect">
            <a:avLst/>
          </a:prstGeom>
          <a:ln w="0">
            <a:noFill/>
          </a:ln>
        </p:spPr>
      </p:pic>
      <p:sp>
        <p:nvSpPr>
          <p:cNvPr id="569" name="TextBox 4"/>
          <p:cNvSpPr/>
          <p:nvPr/>
        </p:nvSpPr>
        <p:spPr>
          <a:xfrm>
            <a:off x="442080" y="797760"/>
            <a:ext cx="11307600" cy="191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Boosting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반복적으로 학습 모델을 업데이트하여 모델의 정확도를 향상시키는 앙상블 기법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 데이터셋 샘플에 가중치를 부여하여 여러 개의 모델을 생성하여 반복하여 최종 결과를 보팅하여 도출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배깅과 차이점은 하나의 약한 모델을 반복 학습하여 모델의 오차를 줄이는 방향으로 학습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 앙상블 방식이 직렬형으로 속도가 느리며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과대 적합의 위험성이 있음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배깅은 과대 적합에 적합하고 부스팅은 과소 적합의 모델의 강화에 적합함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570" name="Picture 2" descr=""/>
          <p:cNvPicPr/>
          <p:nvPr/>
        </p:nvPicPr>
        <p:blipFill>
          <a:blip r:embed="rId2"/>
          <a:srcRect l="27862" t="0" r="28260" b="44487"/>
          <a:stretch/>
        </p:blipFill>
        <p:spPr>
          <a:xfrm>
            <a:off x="7867440" y="2990160"/>
            <a:ext cx="3974040" cy="321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AdaBoosting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TextBox 4"/>
          <p:cNvSpPr/>
          <p:nvPr/>
        </p:nvSpPr>
        <p:spPr>
          <a:xfrm>
            <a:off x="442080" y="797760"/>
            <a:ext cx="11307600" cy="15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AdaBoosting :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  <a:hlinkClick r:id="rId1"/>
              </a:rPr>
              <a:t>https://scikit-learn.org/stable/modules/generated/sklearn.ensemble.AdaBoostClassifier.html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Ada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ptive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Boosting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학습된 모델이 과소적합 된 학습 데이터 샘플의 가중치를 높이면서 더 잘 적합 하도록 함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574" name="Picture 4" descr=""/>
          <p:cNvPicPr/>
          <p:nvPr/>
        </p:nvPicPr>
        <p:blipFill>
          <a:blip r:embed="rId2"/>
          <a:srcRect l="0" t="6775" r="0" b="0"/>
          <a:stretch/>
        </p:blipFill>
        <p:spPr>
          <a:xfrm>
            <a:off x="116280" y="2573280"/>
            <a:ext cx="7162560" cy="3792240"/>
          </a:xfrm>
          <a:prstGeom prst="rect">
            <a:avLst/>
          </a:prstGeom>
          <a:ln w="0">
            <a:noFill/>
          </a:ln>
        </p:spPr>
      </p:pic>
      <p:pic>
        <p:nvPicPr>
          <p:cNvPr id="575" name="Picture 4" descr=""/>
          <p:cNvPicPr/>
          <p:nvPr/>
        </p:nvPicPr>
        <p:blipFill>
          <a:blip r:embed="rId3"/>
          <a:srcRect l="0" t="0" r="29929" b="0"/>
          <a:stretch/>
        </p:blipFill>
        <p:spPr>
          <a:xfrm>
            <a:off x="7655040" y="2053800"/>
            <a:ext cx="4384080" cy="2495160"/>
          </a:xfrm>
          <a:prstGeom prst="rect">
            <a:avLst/>
          </a:prstGeom>
          <a:ln w="0">
            <a:noFill/>
          </a:ln>
        </p:spPr>
      </p:pic>
      <p:pic>
        <p:nvPicPr>
          <p:cNvPr id="576" name="Picture 4" descr=""/>
          <p:cNvPicPr/>
          <p:nvPr/>
        </p:nvPicPr>
        <p:blipFill>
          <a:blip r:embed="rId4"/>
          <a:srcRect l="69947" t="23403" r="0" b="27796"/>
          <a:stretch/>
        </p:blipFill>
        <p:spPr>
          <a:xfrm>
            <a:off x="8951400" y="4642200"/>
            <a:ext cx="2660400" cy="17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AdaBoosting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TextBox 3"/>
          <p:cNvSpPr/>
          <p:nvPr/>
        </p:nvSpPr>
        <p:spPr>
          <a:xfrm>
            <a:off x="402480" y="1009800"/>
            <a:ext cx="9207000" cy="519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sklearn.tree import DecisionTreeClassifier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sklearn.ensemble import AdaBoostClassifier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AdaBoost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생성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학습 반복 횟수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5,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학습 스텝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0.5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abc_model = AdaBoostClassifier(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base_estimator=DecisionTreeClassifier(criterion=</a:t>
            </a:r>
            <a:r>
              <a:rPr b="1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entropy</a:t>
            </a:r>
            <a:r>
              <a:rPr b="1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＇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max_depth=2, random_state=42), 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       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n_estimators=5, learning_rate=0.5)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훈련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abc_model.fit(train_input,train_target)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 훈련 결과 평가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y_pred_rf = abc_model.predict(test_input)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훈련 스코어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=',round(accuracy_score(y_pred_rf,test_target),2))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(6cm),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꽃받침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(4cm),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길이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(2cm),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꽃잎 폭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(1cm)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new_data = [[6, 4, 2, 1]]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print('\n&gt;&gt;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테스트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=',new_data[0])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print('&gt;&gt;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분류 예측 결과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=', flowers[abc_model.predict(new_data)[0]])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580" name="그림 4" descr=""/>
          <p:cNvPicPr/>
          <p:nvPr/>
        </p:nvPicPr>
        <p:blipFill>
          <a:blip r:embed="rId1"/>
          <a:stretch/>
        </p:blipFill>
        <p:spPr>
          <a:xfrm>
            <a:off x="8562240" y="4637520"/>
            <a:ext cx="3026160" cy="121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AdaBoosting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TextBox 3"/>
          <p:cNvSpPr/>
          <p:nvPr/>
        </p:nvSpPr>
        <p:spPr>
          <a:xfrm>
            <a:off x="456840" y="1073160"/>
            <a:ext cx="5355000" cy="40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from sklearn.tree import plot_tree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import matplotlib.pyplot as plt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AdaBoosting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훈련 과정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n_estimator = len(abc_model.estimators_)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fig = plt.figure(figsize=(10, 15), facecolor='white’)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for i in range(n_estimator):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ax = fig.add_subplot(2, 3, i+1)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plot_tree(abc_model.estimators_[i], max_depth=2, filled=True, 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class_names=flowers, feature_names=feature_names)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ax.set_title(f'{i+1} tree’)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plt.show()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584" name="Picture 2" descr=""/>
          <p:cNvPicPr/>
          <p:nvPr/>
        </p:nvPicPr>
        <p:blipFill>
          <a:blip r:embed="rId1"/>
          <a:stretch/>
        </p:blipFill>
        <p:spPr>
          <a:xfrm>
            <a:off x="6577200" y="510480"/>
            <a:ext cx="4215960" cy="622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cc33"/>
                </a:solidFill>
                <a:latin typeface="Arial"/>
              </a:rPr>
              <a:t>Ensemble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GBM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TextBox 10"/>
          <p:cNvSpPr/>
          <p:nvPr/>
        </p:nvSpPr>
        <p:spPr>
          <a:xfrm>
            <a:off x="442080" y="797760"/>
            <a:ext cx="11307600" cy="15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GBM : https://scikit-learn.org/stable/modules/generated/sklearn.ensemble.GradientBoostingClassifier.html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radiednt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oosting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achine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이전 단계 학습모델의 잔여 오차를 모델에 반복 학습시키는 방법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588" name="Picture 2" descr=""/>
          <p:cNvPicPr/>
          <p:nvPr/>
        </p:nvPicPr>
        <p:blipFill>
          <a:blip r:embed="rId1"/>
          <a:srcRect l="0" t="6028" r="0" b="0"/>
          <a:stretch/>
        </p:blipFill>
        <p:spPr>
          <a:xfrm>
            <a:off x="312840" y="1652040"/>
            <a:ext cx="6715800" cy="5019840"/>
          </a:xfrm>
          <a:prstGeom prst="rect">
            <a:avLst/>
          </a:prstGeom>
          <a:ln w="0">
            <a:noFill/>
          </a:ln>
        </p:spPr>
      </p:pic>
      <p:pic>
        <p:nvPicPr>
          <p:cNvPr id="589" name="Picture 2" descr="Gradient Boosting Based Prediction Method for Patient Death in ..."/>
          <p:cNvPicPr/>
          <p:nvPr/>
        </p:nvPicPr>
        <p:blipFill>
          <a:blip r:embed="rId2"/>
          <a:srcRect l="0" t="0" r="43413" b="0"/>
          <a:stretch/>
        </p:blipFill>
        <p:spPr>
          <a:xfrm>
            <a:off x="7316640" y="2172960"/>
            <a:ext cx="4341240" cy="422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/>
          </p:nvPr>
        </p:nvSpPr>
        <p:spPr>
          <a:xfrm>
            <a:off x="488160" y="2247480"/>
            <a:ext cx="1941120" cy="137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ffffff"/>
                </a:solidFill>
                <a:latin typeface="Arial"/>
              </a:rPr>
              <a:t>09</a:t>
            </a:r>
            <a:endParaRPr b="0" lang="fr-F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488160" y="3664080"/>
            <a:ext cx="11449440" cy="248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en-US" sz="3000" spc="-1" strike="noStrike" cap="all">
                <a:solidFill>
                  <a:srgbClr val="ffffff"/>
                </a:solidFill>
                <a:latin typeface="Arial"/>
              </a:rPr>
              <a:t>Time series Analysis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2" name="Picture 8" descr="코딩 숙제 할 때 &gt; 유머게시판 | 퀘이사존"/>
          <p:cNvPicPr/>
          <p:nvPr/>
        </p:nvPicPr>
        <p:blipFill>
          <a:blip r:embed="rId1"/>
          <a:srcRect l="2681" t="1551" r="1866" b="0"/>
          <a:stretch/>
        </p:blipFill>
        <p:spPr>
          <a:xfrm>
            <a:off x="6835320" y="709920"/>
            <a:ext cx="4354200" cy="55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Time Series Analysis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TextBox 4"/>
          <p:cNvSpPr/>
          <p:nvPr/>
        </p:nvSpPr>
        <p:spPr>
          <a:xfrm>
            <a:off x="452520" y="857880"/>
            <a:ext cx="10872720" cy="163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시계열 데이터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시간의 변화에 따른 값이 변화량으로 구성된 데이터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프로세스의 시간에 따른 변화 추이를 표현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시차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(Time lag)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시계열 데이터의 관측 주기로 일정한 시간적 간격을 가진다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시계열 분석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시계열 데이터의 과거 데이터의 패턴을 분석하여 수학적 모델로 만들어 미래 데이터를 예측</a:t>
            </a:r>
            <a:endParaRPr b="0" lang="en-US" sz="1600" spc="-1" strike="noStrike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분석 기법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자기 회귀 모형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이동 평균 분석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지수 평활법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스펙트럼 분석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조건부 이분산성 모형 등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596" name="TextBox 5"/>
          <p:cNvSpPr/>
          <p:nvPr/>
        </p:nvSpPr>
        <p:spPr>
          <a:xfrm flipH="1">
            <a:off x="4456440" y="6300720"/>
            <a:ext cx="327708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ko-KR" sz="14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샘플 데이터 </a:t>
            </a:r>
            <a:r>
              <a:rPr b="1" lang="en-US" sz="14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: </a:t>
            </a:r>
            <a:r>
              <a:rPr b="1" lang="ko-KR" sz="14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항공기 탑승객 </a:t>
            </a:r>
            <a:r>
              <a:rPr b="1" lang="en-US" sz="14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(1949 ~ 1960)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597" name="그림 3" descr=""/>
          <p:cNvPicPr/>
          <p:nvPr/>
        </p:nvPicPr>
        <p:blipFill>
          <a:blip r:embed="rId1"/>
          <a:stretch/>
        </p:blipFill>
        <p:spPr>
          <a:xfrm>
            <a:off x="1974600" y="2575080"/>
            <a:ext cx="8119800" cy="351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Time Series Components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00" name="그룹 3"/>
          <p:cNvGrpSpPr/>
          <p:nvPr/>
        </p:nvGrpSpPr>
        <p:grpSpPr>
          <a:xfrm>
            <a:off x="527760" y="814680"/>
            <a:ext cx="11135880" cy="5434200"/>
            <a:chOff x="527760" y="814680"/>
            <a:chExt cx="11135880" cy="5434200"/>
          </a:xfrm>
        </p:grpSpPr>
        <p:pic>
          <p:nvPicPr>
            <p:cNvPr id="601" name="그림 5" descr=""/>
            <p:cNvPicPr/>
            <p:nvPr/>
          </p:nvPicPr>
          <p:blipFill>
            <a:blip r:embed="rId1"/>
            <a:srcRect l="0" t="14258" r="0" b="0"/>
            <a:stretch/>
          </p:blipFill>
          <p:spPr>
            <a:xfrm>
              <a:off x="527760" y="933840"/>
              <a:ext cx="11135880" cy="531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2" name="직사각형 2"/>
            <p:cNvSpPr/>
            <p:nvPr/>
          </p:nvSpPr>
          <p:spPr>
            <a:xfrm>
              <a:off x="865800" y="814680"/>
              <a:ext cx="6771240" cy="365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  <a:ea typeface="굴림"/>
              </a:rPr>
              <a:t>Introduction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ko-KR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 적합성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Picture 2" descr="Techniques for handling underfitting and overfitting in Machine Learning |  by Manpreet Singh Minhas | Towards Data Science"/>
          <p:cNvPicPr/>
          <p:nvPr/>
        </p:nvPicPr>
        <p:blipFill>
          <a:blip r:embed="rId1"/>
          <a:stretch/>
        </p:blipFill>
        <p:spPr>
          <a:xfrm>
            <a:off x="2144880" y="696960"/>
            <a:ext cx="7902000" cy="57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Time Series Components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5" name="Picture 6" descr=""/>
          <p:cNvPicPr/>
          <p:nvPr/>
        </p:nvPicPr>
        <p:blipFill>
          <a:blip r:embed="rId1"/>
          <a:srcRect l="0" t="6544" r="0" b="7073"/>
          <a:stretch/>
        </p:blipFill>
        <p:spPr>
          <a:xfrm>
            <a:off x="1895040" y="972720"/>
            <a:ext cx="8401680" cy="54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Stationary Process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TextBox 5"/>
          <p:cNvSpPr/>
          <p:nvPr/>
        </p:nvSpPr>
        <p:spPr>
          <a:xfrm>
            <a:off x="442440" y="849240"/>
            <a:ext cx="11499840" cy="199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확률과정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(Stochastic Process)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시간의 진행에 따라 확률 법칙에 의해 데이터가 결정되는 구조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시계열 데이터는 시간에 따라 특정한 확률과정에 의해 실현된 값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정상성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(Stationary Process)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시간에 따른 뚜렷한 추세가 없이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평균 일정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확률적인 성질만 유지되는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분산 일정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시계열 데이터 예측을 위해서는 데이터의 확률 과정의 유지되는 정상성이 있어야 확률적 예측이 가능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비정상성 데이터의 경우 차분을 통해 정상성 데이터로 변환 후 분석</a:t>
            </a:r>
            <a:endParaRPr b="0" lang="en-US" sz="1600" spc="-1" strike="noStrike">
              <a:latin typeface="맑은 고딕"/>
            </a:endParaRPr>
          </a:p>
        </p:txBody>
      </p:sp>
      <p:grpSp>
        <p:nvGrpSpPr>
          <p:cNvPr id="609" name="그룹 11"/>
          <p:cNvGrpSpPr/>
          <p:nvPr/>
        </p:nvGrpSpPr>
        <p:grpSpPr>
          <a:xfrm>
            <a:off x="8772840" y="3429000"/>
            <a:ext cx="3032640" cy="2595960"/>
            <a:chOff x="8772840" y="3429000"/>
            <a:chExt cx="3032640" cy="2595960"/>
          </a:xfrm>
        </p:grpSpPr>
        <p:pic>
          <p:nvPicPr>
            <p:cNvPr id="610" name="Picture 2" descr="Data Anaysis] 데이터 분석 - 시계열 분석 (Time-series Analysis) : 네이버 블로그"/>
            <p:cNvPicPr/>
            <p:nvPr/>
          </p:nvPicPr>
          <p:blipFill>
            <a:blip r:embed="rId1"/>
            <a:srcRect l="0" t="16644" r="52182" b="0"/>
            <a:stretch/>
          </p:blipFill>
          <p:spPr>
            <a:xfrm>
              <a:off x="8772840" y="3429000"/>
              <a:ext cx="3032640" cy="2595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1" name="Picture 2" descr="Data Anaysis] 데이터 분석 - 시계열 분석 (Time-series Analysis) : 네이버 블로그"/>
            <p:cNvPicPr/>
            <p:nvPr/>
          </p:nvPicPr>
          <p:blipFill>
            <a:blip r:embed="rId2"/>
            <a:srcRect l="38817" t="22816" r="55320" b="53918"/>
            <a:stretch/>
          </p:blipFill>
          <p:spPr>
            <a:xfrm>
              <a:off x="11249280" y="3630600"/>
              <a:ext cx="370800" cy="723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12" name="그룹 9"/>
          <p:cNvGrpSpPr/>
          <p:nvPr/>
        </p:nvGrpSpPr>
        <p:grpSpPr>
          <a:xfrm>
            <a:off x="579240" y="3429000"/>
            <a:ext cx="3032640" cy="2595960"/>
            <a:chOff x="579240" y="3429000"/>
            <a:chExt cx="3032640" cy="2595960"/>
          </a:xfrm>
        </p:grpSpPr>
        <p:pic>
          <p:nvPicPr>
            <p:cNvPr id="613" name="Picture 2" descr="Data Anaysis] 데이터 분석 - 시계열 분석 (Time-series Analysis) : 네이버 블로그"/>
            <p:cNvPicPr/>
            <p:nvPr/>
          </p:nvPicPr>
          <p:blipFill>
            <a:blip r:embed="rId3"/>
            <a:srcRect l="0" t="16644" r="52182" b="0"/>
            <a:stretch/>
          </p:blipFill>
          <p:spPr>
            <a:xfrm>
              <a:off x="579240" y="3429000"/>
              <a:ext cx="3032640" cy="2595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4" name="직사각형 4"/>
            <p:cNvSpPr/>
            <p:nvPr/>
          </p:nvSpPr>
          <p:spPr>
            <a:xfrm>
              <a:off x="3065040" y="3630600"/>
              <a:ext cx="338760" cy="588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615" name="Picture 2" descr="Data Anaysis] 데이터 분석 - 시계열 분석 (Time-series Analysis) : 네이버 블로그"/>
          <p:cNvPicPr/>
          <p:nvPr/>
        </p:nvPicPr>
        <p:blipFill>
          <a:blip r:embed="rId4"/>
          <a:srcRect l="49418" t="16644" r="0" b="0"/>
          <a:stretch/>
        </p:blipFill>
        <p:spPr>
          <a:xfrm>
            <a:off x="4588560" y="3429000"/>
            <a:ext cx="3207960" cy="2595960"/>
          </a:xfrm>
          <a:prstGeom prst="rect">
            <a:avLst/>
          </a:prstGeom>
          <a:ln w="0">
            <a:noFill/>
          </a:ln>
        </p:spPr>
      </p:pic>
      <p:sp>
        <p:nvSpPr>
          <p:cNvPr id="616" name="TextBox 13"/>
          <p:cNvSpPr/>
          <p:nvPr/>
        </p:nvSpPr>
        <p:spPr>
          <a:xfrm flipH="1">
            <a:off x="5721840" y="6066000"/>
            <a:ext cx="133992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ko-KR" sz="14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정상성 데이터</a:t>
            </a:r>
            <a:endParaRPr b="0" lang="en-US" sz="1400" spc="-1" strike="noStrike">
              <a:latin typeface="맑은 고딕"/>
            </a:endParaRPr>
          </a:p>
        </p:txBody>
      </p:sp>
      <p:sp>
        <p:nvSpPr>
          <p:cNvPr id="617" name="TextBox 14"/>
          <p:cNvSpPr/>
          <p:nvPr/>
        </p:nvSpPr>
        <p:spPr>
          <a:xfrm flipH="1">
            <a:off x="1647360" y="6087600"/>
            <a:ext cx="133992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ko-KR" sz="14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비정상성 데이터</a:t>
            </a:r>
            <a:endParaRPr b="0" lang="en-US" sz="1400" spc="-1" strike="noStrike">
              <a:latin typeface="맑은 고딕"/>
            </a:endParaRPr>
          </a:p>
        </p:txBody>
      </p:sp>
      <p:sp>
        <p:nvSpPr>
          <p:cNvPr id="618" name="TextBox 15"/>
          <p:cNvSpPr/>
          <p:nvPr/>
        </p:nvSpPr>
        <p:spPr>
          <a:xfrm flipH="1">
            <a:off x="9909000" y="6080400"/>
            <a:ext cx="133992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ko-KR" sz="14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예측 데이터</a:t>
            </a:r>
            <a:endParaRPr b="0" lang="en-US" sz="1400" spc="-1" strike="noStrike">
              <a:latin typeface="맑은 고딕"/>
            </a:endParaRPr>
          </a:p>
        </p:txBody>
      </p:sp>
      <p:sp>
        <p:nvSpPr>
          <p:cNvPr id="619" name="화살표: 오른쪽 12"/>
          <p:cNvSpPr/>
          <p:nvPr/>
        </p:nvSpPr>
        <p:spPr>
          <a:xfrm>
            <a:off x="3612240" y="3775680"/>
            <a:ext cx="858240" cy="1402920"/>
          </a:xfrm>
          <a:prstGeom prst="rightArrow">
            <a:avLst>
              <a:gd name="adj1" fmla="val 64480"/>
              <a:gd name="adj2" fmla="val 50000"/>
            </a:avLst>
          </a:prstGeom>
          <a:gradFill rotWithShape="0">
            <a:gsLst>
              <a:gs pos="0">
                <a:srgbClr val="fffcf5"/>
              </a:gs>
              <a:gs pos="100000">
                <a:srgbClr val="ffc0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화살표: 오른쪽 17"/>
          <p:cNvSpPr/>
          <p:nvPr/>
        </p:nvSpPr>
        <p:spPr>
          <a:xfrm>
            <a:off x="7796880" y="3775680"/>
            <a:ext cx="858240" cy="1402920"/>
          </a:xfrm>
          <a:prstGeom prst="rightArrow">
            <a:avLst>
              <a:gd name="adj1" fmla="val 64480"/>
              <a:gd name="adj2" fmla="val 50000"/>
            </a:avLst>
          </a:prstGeom>
          <a:gradFill rotWithShape="0">
            <a:gsLst>
              <a:gs pos="0">
                <a:srgbClr val="fffcf5"/>
              </a:gs>
              <a:gs pos="100000">
                <a:srgbClr val="ffc0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TextBox 18"/>
          <p:cNvSpPr/>
          <p:nvPr/>
        </p:nvSpPr>
        <p:spPr>
          <a:xfrm flipH="1">
            <a:off x="3654000" y="4331520"/>
            <a:ext cx="4453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ko-KR" sz="1400" spc="-1" strike="noStrike">
                <a:solidFill>
                  <a:srgbClr val="000000"/>
                </a:solidFill>
                <a:latin typeface="Times New Roman"/>
                <a:ea typeface="맑은 고딕"/>
              </a:rPr>
              <a:t>차분</a:t>
            </a:r>
            <a:endParaRPr b="0" lang="en-US" sz="1400" spc="-1" strike="noStrike">
              <a:latin typeface="맑은 고딕"/>
            </a:endParaRPr>
          </a:p>
        </p:txBody>
      </p:sp>
      <p:sp>
        <p:nvSpPr>
          <p:cNvPr id="622" name="TextBox 19"/>
          <p:cNvSpPr/>
          <p:nvPr/>
        </p:nvSpPr>
        <p:spPr>
          <a:xfrm flipH="1">
            <a:off x="7838280" y="4331520"/>
            <a:ext cx="44532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ko-KR" sz="1400" spc="-1" strike="noStrike">
                <a:solidFill>
                  <a:srgbClr val="000000"/>
                </a:solidFill>
                <a:latin typeface="Times New Roman"/>
                <a:ea typeface="맑은 고딕"/>
              </a:rPr>
              <a:t>모델 적용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623" name="그림 20" descr=""/>
          <p:cNvPicPr/>
          <p:nvPr/>
        </p:nvPicPr>
        <p:blipFill>
          <a:blip r:embed="rId5"/>
          <a:stretch/>
        </p:blipFill>
        <p:spPr>
          <a:xfrm>
            <a:off x="7061760" y="2484000"/>
            <a:ext cx="1710720" cy="51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Post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Processing for Stationary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TextBox 4"/>
          <p:cNvSpPr/>
          <p:nvPr/>
        </p:nvSpPr>
        <p:spPr>
          <a:xfrm>
            <a:off x="329040" y="798480"/>
            <a:ext cx="11499840" cy="103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로그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(Log transformation)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데이터의 분산이 시간에 따라 변동하는 경우 데이터 스케일을 로그 변환 </a:t>
            </a:r>
            <a:r>
              <a:rPr b="0" lang="en-US" sz="1600" spc="-1" strike="noStrike">
                <a:solidFill>
                  <a:srgbClr val="ff0000"/>
                </a:solidFill>
                <a:latin typeface="Wingdings"/>
                <a:ea typeface="맑은 고딕"/>
              </a:rPr>
              <a:t></a:t>
            </a:r>
            <a:r>
              <a:rPr b="0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 분산이 일정해짐 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차분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(differencing)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데이터의 추세 성분을 제거하여 정상성 데이터로 변환하는 과정  </a:t>
            </a:r>
            <a:r>
              <a:rPr b="0" lang="en-US" sz="1600" spc="-1" strike="noStrike">
                <a:solidFill>
                  <a:srgbClr val="ff0000"/>
                </a:solidFill>
                <a:latin typeface="Wingdings"/>
                <a:ea typeface="맑은 고딕"/>
              </a:rPr>
              <a:t></a:t>
            </a:r>
            <a:r>
              <a:rPr b="0" lang="en-US" sz="16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 평균이 일정해짐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627" name="Picture 4" descr=""/>
          <p:cNvPicPr/>
          <p:nvPr/>
        </p:nvPicPr>
        <p:blipFill>
          <a:blip r:embed="rId1"/>
          <a:stretch/>
        </p:blipFill>
        <p:spPr>
          <a:xfrm>
            <a:off x="4926240" y="1937160"/>
            <a:ext cx="7040160" cy="4635360"/>
          </a:xfrm>
          <a:prstGeom prst="rect">
            <a:avLst/>
          </a:prstGeom>
          <a:ln w="0">
            <a:noFill/>
          </a:ln>
        </p:spPr>
      </p:pic>
      <p:grpSp>
        <p:nvGrpSpPr>
          <p:cNvPr id="628" name="그룹 8"/>
          <p:cNvGrpSpPr/>
          <p:nvPr/>
        </p:nvGrpSpPr>
        <p:grpSpPr>
          <a:xfrm>
            <a:off x="596880" y="1937160"/>
            <a:ext cx="4168800" cy="4383000"/>
            <a:chOff x="596880" y="1937160"/>
            <a:chExt cx="4168800" cy="4383000"/>
          </a:xfrm>
        </p:grpSpPr>
        <p:sp>
          <p:nvSpPr>
            <p:cNvPr id="629" name="직사각형 5"/>
            <p:cNvSpPr/>
            <p:nvPr/>
          </p:nvSpPr>
          <p:spPr>
            <a:xfrm>
              <a:off x="608760" y="1937160"/>
              <a:ext cx="4156920" cy="4383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30" name="그림 3" descr=""/>
            <p:cNvPicPr/>
            <p:nvPr/>
          </p:nvPicPr>
          <p:blipFill>
            <a:blip r:embed="rId2"/>
            <a:stretch/>
          </p:blipFill>
          <p:spPr>
            <a:xfrm>
              <a:off x="921960" y="4905000"/>
              <a:ext cx="3553920" cy="1180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1" name="그림 9" descr=""/>
            <p:cNvPicPr/>
            <p:nvPr/>
          </p:nvPicPr>
          <p:blipFill>
            <a:blip r:embed="rId3"/>
            <a:stretch/>
          </p:blipFill>
          <p:spPr>
            <a:xfrm>
              <a:off x="950040" y="3693600"/>
              <a:ext cx="1621800" cy="488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2" name="TextBox 10"/>
            <p:cNvSpPr/>
            <p:nvPr/>
          </p:nvSpPr>
          <p:spPr>
            <a:xfrm flipH="1">
              <a:off x="596880" y="3390840"/>
              <a:ext cx="133992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ctr">
                <a:lnSpc>
                  <a:spcPct val="120000"/>
                </a:lnSpc>
              </a:pPr>
              <a:r>
                <a:rPr b="1" lang="en-US" sz="1600" spc="-1" strike="noStrike">
                  <a:solidFill>
                    <a:srgbClr val="0e0eff"/>
                  </a:solidFill>
                  <a:latin typeface="Times New Roman"/>
                  <a:ea typeface="맑은 고딕"/>
                </a:rPr>
                <a:t>1</a:t>
              </a:r>
              <a:r>
                <a:rPr b="1" lang="ko-KR" sz="1600" spc="-1" strike="noStrike">
                  <a:solidFill>
                    <a:srgbClr val="0e0eff"/>
                  </a:solidFill>
                  <a:latin typeface="Times New Roman"/>
                  <a:ea typeface="맑은 고딕"/>
                </a:rPr>
                <a:t>차 차분</a:t>
              </a:r>
              <a:endParaRPr b="0" lang="en-US" sz="1600" spc="-1" strike="noStrike">
                <a:latin typeface="맑은 고딕"/>
              </a:endParaRPr>
            </a:p>
          </p:txBody>
        </p:sp>
        <p:sp>
          <p:nvSpPr>
            <p:cNvPr id="633" name="TextBox 11"/>
            <p:cNvSpPr/>
            <p:nvPr/>
          </p:nvSpPr>
          <p:spPr>
            <a:xfrm flipH="1">
              <a:off x="608760" y="4575240"/>
              <a:ext cx="133992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ctr">
                <a:lnSpc>
                  <a:spcPct val="120000"/>
                </a:lnSpc>
              </a:pPr>
              <a:r>
                <a:rPr b="1" lang="en-US" sz="1600" spc="-1" strike="noStrike">
                  <a:solidFill>
                    <a:srgbClr val="0e0eff"/>
                  </a:solidFill>
                  <a:latin typeface="Times New Roman"/>
                  <a:ea typeface="맑은 고딕"/>
                </a:rPr>
                <a:t>2</a:t>
              </a:r>
              <a:r>
                <a:rPr b="1" lang="ko-KR" sz="1600" spc="-1" strike="noStrike">
                  <a:solidFill>
                    <a:srgbClr val="0e0eff"/>
                  </a:solidFill>
                  <a:latin typeface="Times New Roman"/>
                  <a:ea typeface="맑은 고딕"/>
                </a:rPr>
                <a:t>차 차분</a:t>
              </a:r>
              <a:endParaRPr b="0" lang="en-US" sz="1600" spc="-1" strike="noStrike">
                <a:latin typeface="맑은 고딕"/>
              </a:endParaRPr>
            </a:p>
          </p:txBody>
        </p:sp>
        <p:sp>
          <p:nvSpPr>
            <p:cNvPr id="634" name="TextBox 13"/>
            <p:cNvSpPr/>
            <p:nvPr/>
          </p:nvSpPr>
          <p:spPr>
            <a:xfrm flipH="1">
              <a:off x="596880" y="2152440"/>
              <a:ext cx="133992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ctr">
                <a:lnSpc>
                  <a:spcPct val="120000"/>
                </a:lnSpc>
              </a:pPr>
              <a:r>
                <a:rPr b="1" lang="ko-KR" sz="1600" spc="-1" strike="noStrike">
                  <a:solidFill>
                    <a:srgbClr val="0e0eff"/>
                  </a:solidFill>
                  <a:latin typeface="Times New Roman"/>
                  <a:ea typeface="맑은 고딕"/>
                </a:rPr>
                <a:t>로그 변환</a:t>
              </a:r>
              <a:endParaRPr b="0" lang="en-US" sz="1600" spc="-1" strike="noStrike">
                <a:latin typeface="맑은 고딕"/>
              </a:endParaRPr>
            </a:p>
          </p:txBody>
        </p:sp>
        <p:sp>
          <p:nvSpPr>
            <p:cNvPr id="635" name="직사각형 7"/>
            <p:cNvSpPr/>
            <p:nvPr/>
          </p:nvSpPr>
          <p:spPr>
            <a:xfrm>
              <a:off x="950040" y="2482200"/>
              <a:ext cx="2824200" cy="488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Times New Roman"/>
                </a:rPr>
                <a:t>y = f(x)   </a:t>
              </a:r>
              <a:r>
                <a:rPr b="0" lang="en-US" sz="1800" spc="-1" strike="noStrike">
                  <a:solidFill>
                    <a:srgbClr val="000000"/>
                  </a:solidFill>
                  <a:latin typeface="Wingdings"/>
                </a:rPr>
                <a:t></a:t>
              </a:r>
              <a:r>
                <a:rPr b="0" lang="en-US" sz="1800" spc="-1" strike="noStrike">
                  <a:solidFill>
                    <a:srgbClr val="000000"/>
                  </a:solidFill>
                  <a:latin typeface="Times New Roman"/>
                </a:rPr>
                <a:t>    y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'</a:t>
              </a:r>
              <a:r>
                <a:rPr b="0" lang="en-US" sz="1800" spc="-1" strike="noStrike">
                  <a:solidFill>
                    <a:srgbClr val="000000"/>
                  </a:solidFill>
                  <a:latin typeface="Times New Roman"/>
                  <a:ea typeface="맑은 고딕"/>
                </a:rPr>
                <a:t> = log(f(x))</a:t>
              </a:r>
              <a:endParaRPr b="0" lang="en-US" sz="1800" spc="-1" strike="noStrike"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Data Post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Processing 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TextBox 3"/>
          <p:cNvSpPr/>
          <p:nvPr/>
        </p:nvSpPr>
        <p:spPr>
          <a:xfrm>
            <a:off x="390600" y="828360"/>
            <a:ext cx="7107120" cy="56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pandas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as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pd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numpy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as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np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matplotlib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pyplot as plt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샘플 데이터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df_raw = pd.read_csv(‘ch09_data.csv', delimiter=';')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 = pd.DataFrame(np.array(df_raw['n_passengers'], dtype=np.float), 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index=df_raw['month'], columns=['passengers'])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전처리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df_data['scaled'] = np.log1p(df_data['passengers'])      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로그 스케일 변환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df_data['scaled_diff'] = df_data['scaled'].diff(periods=1)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1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차 차분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 = df_data.dropna(axis=0)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차분 결과 없는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1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행 삭제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(df_data)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플로팅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fig, ax = plt.subplots(3, 1, num='Data Plot', figsize=(6,8))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df_data.plot(y='passengers', ax=ax[0], title='Raw Data')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df_data.plot(y='scaled', ax=ax[1], title='Scaled Data')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df_data.plot(y='scaled_diff', ax=ax[2], title='Scaled Diff Data')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plt.tight_layout()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639" name="그림 8" descr=""/>
          <p:cNvPicPr/>
          <p:nvPr/>
        </p:nvPicPr>
        <p:blipFill>
          <a:blip r:embed="rId1"/>
          <a:stretch/>
        </p:blipFill>
        <p:spPr>
          <a:xfrm>
            <a:off x="7398360" y="525240"/>
            <a:ext cx="4554000" cy="61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Autocorrelation Function (ACF)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2" name="그림 3" descr=""/>
          <p:cNvPicPr/>
          <p:nvPr/>
        </p:nvPicPr>
        <p:blipFill>
          <a:blip r:embed="rId1"/>
          <a:stretch/>
        </p:blipFill>
        <p:spPr>
          <a:xfrm>
            <a:off x="919440" y="2005560"/>
            <a:ext cx="3451680" cy="1131480"/>
          </a:xfrm>
          <a:prstGeom prst="rect">
            <a:avLst/>
          </a:prstGeom>
          <a:ln w="0">
            <a:noFill/>
          </a:ln>
        </p:spPr>
      </p:pic>
      <p:sp>
        <p:nvSpPr>
          <p:cNvPr id="643" name="TextBox 4"/>
          <p:cNvSpPr/>
          <p:nvPr/>
        </p:nvSpPr>
        <p:spPr>
          <a:xfrm>
            <a:off x="345960" y="834480"/>
            <a:ext cx="11278440" cy="95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자기상관관계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데이터의 현재 상태가 과거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미래의 흐름과 밀접한 관련이 있는 상태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자기상관함수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(ACF)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특정 시점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(t)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에서의 자신의 데이터와의 과거 시점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(lag, k)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 데이터의 상관 관계 정도를 표현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644" name="Picture 2" descr="Time series and sample autocorrelation function (ACF) plots of the... |  Download Scientific Diagram"/>
          <p:cNvPicPr/>
          <p:nvPr/>
        </p:nvPicPr>
        <p:blipFill>
          <a:blip r:embed="rId2"/>
          <a:stretch/>
        </p:blipFill>
        <p:spPr>
          <a:xfrm>
            <a:off x="5359320" y="1842480"/>
            <a:ext cx="6169680" cy="4623480"/>
          </a:xfrm>
          <a:prstGeom prst="rect">
            <a:avLst/>
          </a:prstGeom>
          <a:ln w="0">
            <a:noFill/>
          </a:ln>
        </p:spPr>
      </p:pic>
      <p:pic>
        <p:nvPicPr>
          <p:cNvPr id="645" name="Picture 6" descr="ACF_PACF"/>
          <p:cNvPicPr/>
          <p:nvPr/>
        </p:nvPicPr>
        <p:blipFill>
          <a:blip r:embed="rId3"/>
          <a:srcRect l="0" t="0" r="51291" b="0"/>
          <a:stretch/>
        </p:blipFill>
        <p:spPr>
          <a:xfrm>
            <a:off x="755640" y="3214800"/>
            <a:ext cx="4151160" cy="3215520"/>
          </a:xfrm>
          <a:prstGeom prst="rect">
            <a:avLst/>
          </a:prstGeom>
          <a:ln w="0">
            <a:noFill/>
          </a:ln>
        </p:spPr>
      </p:pic>
      <p:sp>
        <p:nvSpPr>
          <p:cNvPr id="646" name="TextBox 13"/>
          <p:cNvSpPr/>
          <p:nvPr/>
        </p:nvSpPr>
        <p:spPr>
          <a:xfrm flipH="1">
            <a:off x="2161080" y="6318360"/>
            <a:ext cx="133992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16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Time Lag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647" name="TextBox 14"/>
          <p:cNvSpPr/>
          <p:nvPr/>
        </p:nvSpPr>
        <p:spPr>
          <a:xfrm flipH="1" rot="16200000">
            <a:off x="100440" y="4583880"/>
            <a:ext cx="82656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16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ACF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648" name="TextBox 15"/>
          <p:cNvSpPr/>
          <p:nvPr/>
        </p:nvSpPr>
        <p:spPr>
          <a:xfrm flipH="1">
            <a:off x="6398280" y="6430680"/>
            <a:ext cx="133992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맑은 고딕"/>
              </a:rPr>
              <a:t>Non</a:t>
            </a: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맑은 고딕"/>
              </a:rPr>
              <a:t> - stationary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649" name="TextBox 16"/>
          <p:cNvSpPr/>
          <p:nvPr/>
        </p:nvSpPr>
        <p:spPr>
          <a:xfrm flipH="1">
            <a:off x="9451440" y="6430680"/>
            <a:ext cx="133992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16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Stationary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Stationary ACF Analysis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2" name="그림 8" descr=""/>
          <p:cNvPicPr/>
          <p:nvPr/>
        </p:nvPicPr>
        <p:blipFill>
          <a:blip r:embed="rId1"/>
          <a:stretch/>
        </p:blipFill>
        <p:spPr>
          <a:xfrm>
            <a:off x="1530000" y="1060920"/>
            <a:ext cx="9131400" cy="512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ACF Anlaysis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TextBox 3"/>
          <p:cNvSpPr/>
          <p:nvPr/>
        </p:nvSpPr>
        <p:spPr>
          <a:xfrm>
            <a:off x="704160" y="918720"/>
            <a:ext cx="7107120" cy="54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statsmodels.graphics.tsaplots </a:t>
            </a:r>
            <a:r>
              <a:rPr b="1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plot_acf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# Raw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ACF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fig1, ax1 = plt.subplots(2, 1, num='Raw Data', figsize=(6,8))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df_data.plot(y='scaled', ax=ax1[0], title='Raw Data')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plot_acf(df_data['scaled'], title='Raw data ACF', lags=25, ax=ax1[1])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plt.tight_layout()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# 1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차 차분 데이터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ACF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fig2, ax2 = plt.subplots(2, 1, num='1st Differencing', figsize=(6,8))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df_data.plot(y='scaled_diff', ax=ax2[0], title='1st Differencing Data')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plot_acf(df_data['scaled_diff'], title='Diff data ACF', lags=25, ax=ax2[1])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plt.tight_layout()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# 2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차 차분 데이터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ACF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fig3, ax3 = plt.subplots(2, 1, num='2nd Differencing', figsize=(6,8))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df_data.plot(y='scaled_diff2', ax=ax3[0], title='2nd Differencing Data')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plot_acf(df_data['scaled_diff2'], title='Diff2 data ACF', lags=25, ax=ax3[1])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plt.tight_layout()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plt.show()</a:t>
            </a:r>
            <a:endParaRPr b="0" lang="en-US" sz="14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Differencing order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8" name="그림 9" descr=""/>
          <p:cNvPicPr/>
          <p:nvPr/>
        </p:nvPicPr>
        <p:blipFill>
          <a:blip r:embed="rId1"/>
          <a:stretch/>
        </p:blipFill>
        <p:spPr>
          <a:xfrm>
            <a:off x="241200" y="1097280"/>
            <a:ext cx="3880800" cy="5185440"/>
          </a:xfrm>
          <a:prstGeom prst="rect">
            <a:avLst/>
          </a:prstGeom>
          <a:ln w="0">
            <a:noFill/>
          </a:ln>
        </p:spPr>
      </p:pic>
      <p:pic>
        <p:nvPicPr>
          <p:cNvPr id="659" name="그림 11" descr=""/>
          <p:cNvPicPr/>
          <p:nvPr/>
        </p:nvPicPr>
        <p:blipFill>
          <a:blip r:embed="rId2"/>
          <a:stretch/>
        </p:blipFill>
        <p:spPr>
          <a:xfrm>
            <a:off x="4201920" y="1105920"/>
            <a:ext cx="3880800" cy="5176800"/>
          </a:xfrm>
          <a:prstGeom prst="rect">
            <a:avLst/>
          </a:prstGeom>
          <a:ln w="0">
            <a:noFill/>
          </a:ln>
        </p:spPr>
      </p:pic>
      <p:pic>
        <p:nvPicPr>
          <p:cNvPr id="660" name="그림 13" descr=""/>
          <p:cNvPicPr/>
          <p:nvPr/>
        </p:nvPicPr>
        <p:blipFill>
          <a:blip r:embed="rId3"/>
          <a:stretch/>
        </p:blipFill>
        <p:spPr>
          <a:xfrm>
            <a:off x="8162280" y="1097280"/>
            <a:ext cx="3880800" cy="517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Partial Autocorrelation Function (PACF)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TextBox 4"/>
          <p:cNvSpPr/>
          <p:nvPr/>
        </p:nvSpPr>
        <p:spPr>
          <a:xfrm>
            <a:off x="442440" y="860400"/>
            <a:ext cx="11499840" cy="199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부분자기상관관계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시간의 영향을 제거한 자기상관계수를 의미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부분자기상관함수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(PACF)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관측 시점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(t)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에서와 시차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(k)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에서의 특정 단계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(k)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만큼 떨어져 있는 데이터의 상관 관계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664" name="Picture 2" descr="Plots of the time series, autocorrelation and partial autocorrelation... |  Download Scientific Diagram"/>
          <p:cNvPicPr/>
          <p:nvPr/>
        </p:nvPicPr>
        <p:blipFill>
          <a:blip r:embed="rId1"/>
          <a:srcRect l="0" t="8494" r="0" b="0"/>
          <a:stretch/>
        </p:blipFill>
        <p:spPr>
          <a:xfrm>
            <a:off x="5877720" y="2040120"/>
            <a:ext cx="4912560" cy="4489920"/>
          </a:xfrm>
          <a:prstGeom prst="rect">
            <a:avLst/>
          </a:prstGeom>
          <a:ln w="0">
            <a:noFill/>
          </a:ln>
        </p:spPr>
      </p:pic>
      <p:pic>
        <p:nvPicPr>
          <p:cNvPr id="665" name="Picture 4" descr="Image"/>
          <p:cNvPicPr/>
          <p:nvPr/>
        </p:nvPicPr>
        <p:blipFill>
          <a:blip r:embed="rId2"/>
          <a:stretch/>
        </p:blipFill>
        <p:spPr>
          <a:xfrm>
            <a:off x="862200" y="2104560"/>
            <a:ext cx="3863520" cy="403200"/>
          </a:xfrm>
          <a:prstGeom prst="rect">
            <a:avLst/>
          </a:prstGeom>
          <a:ln w="0">
            <a:noFill/>
          </a:ln>
        </p:spPr>
      </p:pic>
      <p:pic>
        <p:nvPicPr>
          <p:cNvPr id="666" name="Picture 6" descr="Image"/>
          <p:cNvPicPr/>
          <p:nvPr/>
        </p:nvPicPr>
        <p:blipFill>
          <a:blip r:embed="rId3"/>
          <a:stretch/>
        </p:blipFill>
        <p:spPr>
          <a:xfrm>
            <a:off x="917640" y="2702520"/>
            <a:ext cx="2940480" cy="421560"/>
          </a:xfrm>
          <a:prstGeom prst="rect">
            <a:avLst/>
          </a:prstGeom>
          <a:ln w="0">
            <a:noFill/>
          </a:ln>
        </p:spPr>
      </p:pic>
      <p:pic>
        <p:nvPicPr>
          <p:cNvPr id="667" name="Picture 6" descr="ACF_PACF"/>
          <p:cNvPicPr/>
          <p:nvPr/>
        </p:nvPicPr>
        <p:blipFill>
          <a:blip r:embed="rId4"/>
          <a:srcRect l="47886" t="0" r="3405" b="0"/>
          <a:stretch/>
        </p:blipFill>
        <p:spPr>
          <a:xfrm>
            <a:off x="755640" y="3206160"/>
            <a:ext cx="4151160" cy="3215520"/>
          </a:xfrm>
          <a:prstGeom prst="rect">
            <a:avLst/>
          </a:prstGeom>
          <a:ln w="0">
            <a:noFill/>
          </a:ln>
        </p:spPr>
      </p:pic>
      <p:sp>
        <p:nvSpPr>
          <p:cNvPr id="668" name="TextBox 10"/>
          <p:cNvSpPr/>
          <p:nvPr/>
        </p:nvSpPr>
        <p:spPr>
          <a:xfrm flipH="1">
            <a:off x="2161080" y="6318360"/>
            <a:ext cx="133992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16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Time Lag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669" name="TextBox 11"/>
          <p:cNvSpPr/>
          <p:nvPr/>
        </p:nvSpPr>
        <p:spPr>
          <a:xfrm flipH="1" rot="16200000">
            <a:off x="100440" y="4530240"/>
            <a:ext cx="82656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16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PACF</a:t>
            </a:r>
            <a:endParaRPr b="0" lang="en-US" sz="16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Stationary PACF Analysis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2" name="그림 3" descr=""/>
          <p:cNvPicPr/>
          <p:nvPr/>
        </p:nvPicPr>
        <p:blipFill>
          <a:blip r:embed="rId1"/>
          <a:stretch/>
        </p:blipFill>
        <p:spPr>
          <a:xfrm>
            <a:off x="1547640" y="1082520"/>
            <a:ext cx="9096120" cy="501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  <a:ea typeface="굴림"/>
              </a:rPr>
              <a:t>Introduction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ko-KR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평가 지표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7882560" y="963720"/>
            <a:ext cx="3952800" cy="1874880"/>
          </a:xfrm>
          <a:prstGeom prst="rect">
            <a:avLst/>
          </a:prstGeom>
          <a:ln w="0">
            <a:noFill/>
          </a:ln>
        </p:spPr>
      </p:pic>
      <p:pic>
        <p:nvPicPr>
          <p:cNvPr id="193" name="그림 5" descr=""/>
          <p:cNvPicPr/>
          <p:nvPr/>
        </p:nvPicPr>
        <p:blipFill>
          <a:blip r:embed="rId2"/>
          <a:stretch/>
        </p:blipFill>
        <p:spPr>
          <a:xfrm>
            <a:off x="7102080" y="3116880"/>
            <a:ext cx="5046120" cy="1263600"/>
          </a:xfrm>
          <a:prstGeom prst="rect">
            <a:avLst/>
          </a:prstGeom>
          <a:ln w="0">
            <a:noFill/>
          </a:ln>
        </p:spPr>
      </p:pic>
      <p:grpSp>
        <p:nvGrpSpPr>
          <p:cNvPr id="194" name="그룹 11"/>
          <p:cNvGrpSpPr/>
          <p:nvPr/>
        </p:nvGrpSpPr>
        <p:grpSpPr>
          <a:xfrm>
            <a:off x="395280" y="963720"/>
            <a:ext cx="10042920" cy="5158800"/>
            <a:chOff x="395280" y="963720"/>
            <a:chExt cx="10042920" cy="5158800"/>
          </a:xfrm>
        </p:grpSpPr>
        <p:sp>
          <p:nvSpPr>
            <p:cNvPr id="195" name="TextBox 4"/>
            <p:cNvSpPr/>
            <p:nvPr/>
          </p:nvSpPr>
          <p:spPr>
            <a:xfrm>
              <a:off x="395280" y="963720"/>
              <a:ext cx="10042920" cy="5158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marL="285840" indent="-285840">
                <a:lnSpc>
                  <a:spcPct val="17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1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정확도</a:t>
              </a:r>
              <a:r>
                <a:rPr b="1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(accuracy) 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: 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전체 샘플 중 맞게 예측한 샘플 수의 비율</a:t>
              </a:r>
              <a:endParaRPr b="0" lang="en-US" sz="1600" spc="-1" strike="noStrike">
                <a:latin typeface="맑은 고딕"/>
              </a:endParaRPr>
            </a:p>
            <a:p>
              <a:pPr>
                <a:lnSpc>
                  <a:spcPct val="170000"/>
                </a:lnSpc>
              </a:pPr>
              <a:endParaRPr b="0" lang="en-US" sz="1600" spc="-1" strike="noStrike">
                <a:latin typeface="맑은 고딕"/>
              </a:endParaRPr>
            </a:p>
            <a:p>
              <a:pPr>
                <a:lnSpc>
                  <a:spcPct val="170000"/>
                </a:lnSpc>
              </a:pPr>
              <a:endParaRPr b="0" lang="en-US" sz="1600" spc="-1" strike="noStrike">
                <a:latin typeface="맑은 고딕"/>
              </a:endParaRPr>
            </a:p>
            <a:p>
              <a:pPr marL="285840" indent="-285840">
                <a:lnSpc>
                  <a:spcPct val="17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1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정밀도</a:t>
              </a:r>
              <a:r>
                <a:rPr b="1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(precision) 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: 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양성 클래스로 예측된 샘플 중 실제로 양성일 비율</a:t>
              </a:r>
              <a:endParaRPr b="0" lang="en-US" sz="1600" spc="-1" strike="noStrike">
                <a:latin typeface="맑은 고딕"/>
              </a:endParaRPr>
            </a:p>
            <a:p>
              <a:pPr>
                <a:lnSpc>
                  <a:spcPct val="170000"/>
                </a:lnSpc>
              </a:pPr>
              <a:endParaRPr b="0" lang="en-US" sz="1600" spc="-1" strike="noStrike">
                <a:latin typeface="맑은 고딕"/>
              </a:endParaRPr>
            </a:p>
            <a:p>
              <a:pPr>
                <a:lnSpc>
                  <a:spcPct val="170000"/>
                </a:lnSpc>
              </a:pPr>
              <a:endParaRPr b="0" lang="en-US" sz="1600" spc="-1" strike="noStrike">
                <a:latin typeface="맑은 고딕"/>
              </a:endParaRPr>
            </a:p>
            <a:p>
              <a:pPr marL="285840" indent="-285840">
                <a:lnSpc>
                  <a:spcPct val="17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1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재현율</a:t>
              </a:r>
              <a:r>
                <a:rPr b="1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(recall) 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: 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실제 양성 클래스 중에 양성으로 예측된 비율</a:t>
              </a:r>
              <a:endParaRPr b="0" lang="en-US" sz="1600" spc="-1" strike="noStrike">
                <a:latin typeface="맑은 고딕"/>
              </a:endParaRPr>
            </a:p>
            <a:p>
              <a:pPr>
                <a:lnSpc>
                  <a:spcPct val="170000"/>
                </a:lnSpc>
              </a:pPr>
              <a:endParaRPr b="0" lang="en-US" sz="1600" spc="-1" strike="noStrike">
                <a:latin typeface="맑은 고딕"/>
              </a:endParaRPr>
            </a:p>
            <a:p>
              <a:pPr>
                <a:lnSpc>
                  <a:spcPct val="170000"/>
                </a:lnSpc>
              </a:pPr>
              <a:endParaRPr b="0" lang="en-US" sz="1600" spc="-1" strike="noStrike">
                <a:latin typeface="맑은 고딕"/>
              </a:endParaRPr>
            </a:p>
            <a:p>
              <a:pPr marL="285840" indent="-285840">
                <a:lnSpc>
                  <a:spcPct val="17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1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F1 score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 : 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정밀도와 재현율의 조화평균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, 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특정 케이스에 샘플이 집중된 불균형 구조에 적합한 성능 평가</a:t>
              </a:r>
              <a:endParaRPr b="0" lang="en-US" sz="1600" spc="-1" strike="noStrike">
                <a:latin typeface="맑은 고딕"/>
              </a:endParaRPr>
            </a:p>
          </p:txBody>
        </p:sp>
        <p:pic>
          <p:nvPicPr>
            <p:cNvPr id="196" name="그림 3" descr=""/>
            <p:cNvPicPr/>
            <p:nvPr/>
          </p:nvPicPr>
          <p:blipFill>
            <a:blip r:embed="rId3"/>
            <a:stretch/>
          </p:blipFill>
          <p:spPr>
            <a:xfrm>
              <a:off x="2302560" y="1212840"/>
              <a:ext cx="3434400" cy="892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7" name="그림 7" descr=""/>
            <p:cNvPicPr/>
            <p:nvPr/>
          </p:nvPicPr>
          <p:blipFill>
            <a:blip r:embed="rId4"/>
            <a:stretch/>
          </p:blipFill>
          <p:spPr>
            <a:xfrm>
              <a:off x="2302560" y="2558880"/>
              <a:ext cx="2316960" cy="790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8" name="그림 9" descr=""/>
            <p:cNvPicPr/>
            <p:nvPr/>
          </p:nvPicPr>
          <p:blipFill>
            <a:blip r:embed="rId5"/>
            <a:stretch/>
          </p:blipFill>
          <p:spPr>
            <a:xfrm>
              <a:off x="2239920" y="3732840"/>
              <a:ext cx="2098800" cy="790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9" name="그림 10" descr=""/>
            <p:cNvPicPr/>
            <p:nvPr/>
          </p:nvPicPr>
          <p:blipFill>
            <a:blip r:embed="rId6"/>
            <a:stretch/>
          </p:blipFill>
          <p:spPr>
            <a:xfrm>
              <a:off x="2302560" y="5081040"/>
              <a:ext cx="5594040" cy="1038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ACF / PACF Anlaysis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TextBox 3"/>
          <p:cNvSpPr/>
          <p:nvPr/>
        </p:nvSpPr>
        <p:spPr>
          <a:xfrm>
            <a:off x="408240" y="871560"/>
            <a:ext cx="7107120" cy="58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pandas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as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pd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numpy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as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np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matplotlib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pyplot as plt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statsmodels.graphics.tsaplots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plot_acf, plot_pacf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샘플 데이터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df_raw = pd.read_csv(‘ch09_data.csv', delimiter=';')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 = pd.DataFrame(np.array(df_raw['n_passengers'], dtype=np.float),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index=df_raw['month'], columns=['passengers'])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전처리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df_data['scaled'] = np.log1p(df_data['passengers'])      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로그 스케일 변환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df_data['scaled_diff'] = df_data['scaled'].diff(periods=1)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1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차 차분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 = df_data.dropna(axis=0)                            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 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차분 결과 없는 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1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행 삭제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(df_data)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ACF, PACF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플로팅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fig, ax = plt.subplots(3, 1, num='ACF / PACF Plot', figsize=(6,8))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df_data.plot(y='scaled_diff', ax=ax[0], title='Scaled Diff Data')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plot_acf(df_data['scaled_diff'], title='Diff data ACF', lags=25, ax=ax[1])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plot_pacf(df_data['scaled_diff'], title='Diff data PACF', lags=25, ax=ax[2])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plt.tight_layout()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plt.show()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676" name="그림 5" descr=""/>
          <p:cNvPicPr/>
          <p:nvPr/>
        </p:nvPicPr>
        <p:blipFill>
          <a:blip r:embed="rId1"/>
          <a:stretch/>
        </p:blipFill>
        <p:spPr>
          <a:xfrm>
            <a:off x="7358400" y="481320"/>
            <a:ext cx="4513320" cy="601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Autoregrssive Model : AR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9" name="Picture 4" descr=""/>
          <p:cNvPicPr/>
          <p:nvPr/>
        </p:nvPicPr>
        <p:blipFill>
          <a:blip r:embed="rId1"/>
          <a:stretch/>
        </p:blipFill>
        <p:spPr>
          <a:xfrm>
            <a:off x="72360" y="2758680"/>
            <a:ext cx="5643000" cy="3175200"/>
          </a:xfrm>
          <a:prstGeom prst="rect">
            <a:avLst/>
          </a:prstGeom>
          <a:ln w="0">
            <a:noFill/>
          </a:ln>
        </p:spPr>
      </p:pic>
      <p:sp>
        <p:nvSpPr>
          <p:cNvPr id="680" name="TextBox 5"/>
          <p:cNvSpPr/>
          <p:nvPr/>
        </p:nvSpPr>
        <p:spPr>
          <a:xfrm>
            <a:off x="371880" y="918720"/>
            <a:ext cx="11499840" cy="14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자기상관 모델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(AR)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어떠한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Random Variable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 대해서 이전의 값이 이후의 값에 미치는 영향을 설명하는 회귀 모델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AR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모형 차수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(p) :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현재 데이터에 영향을 주는 과거 데이터의 시점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오차항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평균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분산이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 백색 잡음의 의미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681" name="Picture 2" descr="매개변수를 다르게 설정한 자기회귀 모델로부터 얻은 데이터의 두 가지 예. 왼쪽: $y_t = 18 -0.8y_{t-1} + \varepsilon_t$인 AR(1). 오른쪽: $y_t = 8 + 1.3y_{t-1}-0.7y_{t-2}+\varepsilon_t$인 AR(2). 두 가지 경우 모두, $\varepsilon_t$은 평균이 0이고 분산이 1인 정규 분포를 따르는 백색잡음입니다."/>
          <p:cNvPicPr/>
          <p:nvPr/>
        </p:nvPicPr>
        <p:blipFill>
          <a:blip r:embed="rId2"/>
          <a:stretch/>
        </p:blipFill>
        <p:spPr>
          <a:xfrm>
            <a:off x="5631120" y="2932560"/>
            <a:ext cx="6400440" cy="287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Moving</a:t>
            </a: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Average Model : MA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4" name="Picture 2" descr=""/>
          <p:cNvPicPr/>
          <p:nvPr/>
        </p:nvPicPr>
        <p:blipFill>
          <a:blip r:embed="rId1"/>
          <a:stretch/>
        </p:blipFill>
        <p:spPr>
          <a:xfrm>
            <a:off x="0" y="2801520"/>
            <a:ext cx="5673600" cy="3192480"/>
          </a:xfrm>
          <a:prstGeom prst="rect">
            <a:avLst/>
          </a:prstGeom>
          <a:ln w="0">
            <a:noFill/>
          </a:ln>
        </p:spPr>
      </p:pic>
      <p:sp>
        <p:nvSpPr>
          <p:cNvPr id="685" name="TextBox 5"/>
          <p:cNvSpPr/>
          <p:nvPr/>
        </p:nvSpPr>
        <p:spPr>
          <a:xfrm>
            <a:off x="371880" y="917280"/>
            <a:ext cx="11499840" cy="15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이동평균 모델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(MA) :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어떠한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Random Variable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 대해서 이전의 오차가 이후의 오차에 미치는 영향을 모델링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MA </a:t>
            </a: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모형 차수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(q) :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현재 데이터에 영향을 주는 과거 데이터의 시점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오차항 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평균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0,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분산이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 백색 잡음의 의미</a:t>
            </a:r>
            <a:endParaRPr b="0" lang="en-US" sz="1600" spc="-1" strike="noStrike">
              <a:latin typeface="맑은 고딕"/>
            </a:endParaRPr>
          </a:p>
        </p:txBody>
      </p:sp>
      <p:pic>
        <p:nvPicPr>
          <p:cNvPr id="686" name="Picture 2" descr="매개변수를 다르게 설정한 이동 평균 모델로부터 얻은 데이터의 두 가지 예. 왼쪽: $y_t = 20 + \varepsilon_t + 0.8\varepsilon_{t-1}$인 MA(1). 오른쪽: $y_t = \varepsilon_t- \varepsilon_{t-1}+0.8\varepsilon_{t-2}$인 MA(2). 두 가지 경우 모두, $\varepsilon_t$은 평균이 0이고 분산이 1인 정규 분포를 따르는 백색잡음입니다."/>
          <p:cNvPicPr/>
          <p:nvPr/>
        </p:nvPicPr>
        <p:blipFill>
          <a:blip r:embed="rId2"/>
          <a:stretch/>
        </p:blipFill>
        <p:spPr>
          <a:xfrm>
            <a:off x="5631120" y="3041280"/>
            <a:ext cx="6400440" cy="287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ARIMA Model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9" name="Picture 2" descr=""/>
          <p:cNvPicPr/>
          <p:nvPr/>
        </p:nvPicPr>
        <p:blipFill>
          <a:blip r:embed="rId1"/>
          <a:stretch/>
        </p:blipFill>
        <p:spPr>
          <a:xfrm>
            <a:off x="762480" y="3601080"/>
            <a:ext cx="5253480" cy="2955960"/>
          </a:xfrm>
          <a:prstGeom prst="rect">
            <a:avLst/>
          </a:prstGeom>
          <a:ln w="0">
            <a:noFill/>
          </a:ln>
        </p:spPr>
      </p:pic>
      <p:grpSp>
        <p:nvGrpSpPr>
          <p:cNvPr id="690" name="그룹 8"/>
          <p:cNvGrpSpPr/>
          <p:nvPr/>
        </p:nvGrpSpPr>
        <p:grpSpPr>
          <a:xfrm>
            <a:off x="547560" y="2371680"/>
            <a:ext cx="8958240" cy="696600"/>
            <a:chOff x="547560" y="2371680"/>
            <a:chExt cx="8958240" cy="696600"/>
          </a:xfrm>
        </p:grpSpPr>
        <p:sp>
          <p:nvSpPr>
            <p:cNvPr id="691" name="사각형: 둥근 모서리 2"/>
            <p:cNvSpPr/>
            <p:nvPr/>
          </p:nvSpPr>
          <p:spPr>
            <a:xfrm>
              <a:off x="1172520" y="2371680"/>
              <a:ext cx="4064760" cy="6966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2" name="사각형: 둥근 모서리 7"/>
            <p:cNvSpPr/>
            <p:nvPr/>
          </p:nvSpPr>
          <p:spPr>
            <a:xfrm>
              <a:off x="5441040" y="2371680"/>
              <a:ext cx="4064760" cy="6966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93" name="Picture 4" descr="Image"/>
            <p:cNvPicPr/>
            <p:nvPr/>
          </p:nvPicPr>
          <p:blipFill>
            <a:blip r:embed="rId2"/>
            <a:stretch/>
          </p:blipFill>
          <p:spPr>
            <a:xfrm>
              <a:off x="547560" y="2510640"/>
              <a:ext cx="8890200" cy="429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94" name="그룹 5"/>
          <p:cNvGrpSpPr/>
          <p:nvPr/>
        </p:nvGrpSpPr>
        <p:grpSpPr>
          <a:xfrm>
            <a:off x="6799320" y="4365720"/>
            <a:ext cx="4607640" cy="1563840"/>
            <a:chOff x="6799320" y="4365720"/>
            <a:chExt cx="4607640" cy="1563840"/>
          </a:xfrm>
        </p:grpSpPr>
        <p:pic>
          <p:nvPicPr>
            <p:cNvPr id="695" name="그림 4" descr=""/>
            <p:cNvPicPr/>
            <p:nvPr/>
          </p:nvPicPr>
          <p:blipFill>
            <a:blip r:embed="rId3"/>
            <a:srcRect l="55542" t="0" r="4936" b="0"/>
            <a:stretch/>
          </p:blipFill>
          <p:spPr>
            <a:xfrm>
              <a:off x="8938080" y="4365720"/>
              <a:ext cx="2468880" cy="156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6" name="그림 9" descr=""/>
            <p:cNvPicPr/>
            <p:nvPr/>
          </p:nvPicPr>
          <p:blipFill>
            <a:blip r:embed="rId4"/>
            <a:srcRect l="0" t="0" r="65768" b="0"/>
            <a:stretch/>
          </p:blipFill>
          <p:spPr>
            <a:xfrm>
              <a:off x="6799320" y="4365720"/>
              <a:ext cx="2138400" cy="1563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97" name="TextBox 11"/>
          <p:cNvSpPr/>
          <p:nvPr/>
        </p:nvSpPr>
        <p:spPr>
          <a:xfrm>
            <a:off x="371880" y="930240"/>
            <a:ext cx="11499840" cy="99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ARMA</a:t>
            </a: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(Autoregressive Moving Average) :   AR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모델과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MA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모델을 합친 것</a:t>
            </a:r>
            <a:endParaRPr b="0" lang="en-US" sz="1600" spc="-1" strike="noStrike">
              <a:latin typeface="맑은 고딕"/>
            </a:endParaRPr>
          </a:p>
          <a:p>
            <a:pPr marL="285840" indent="-285840">
              <a:lnSpc>
                <a:spcPct val="17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ARIMA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(Autoregressive Integrated Moving Average) :  ARMA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모델에 차분을 이용한 추세 요소를 반영한 모델</a:t>
            </a:r>
            <a:endParaRPr b="0" lang="en-US" sz="1600" spc="-1" strike="noStrike">
              <a:latin typeface="맑은 고딕"/>
            </a:endParaRPr>
          </a:p>
        </p:txBody>
      </p:sp>
      <p:sp>
        <p:nvSpPr>
          <p:cNvPr id="698" name="TextBox 13"/>
          <p:cNvSpPr/>
          <p:nvPr/>
        </p:nvSpPr>
        <p:spPr>
          <a:xfrm flipH="1">
            <a:off x="2378520" y="3137400"/>
            <a:ext cx="133992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맑은 고딕"/>
              </a:rPr>
              <a:t>AR model</a:t>
            </a:r>
            <a:endParaRPr b="0" lang="en-US" sz="1800" spc="-1" strike="noStrike">
              <a:latin typeface="맑은 고딕"/>
            </a:endParaRPr>
          </a:p>
        </p:txBody>
      </p:sp>
      <p:sp>
        <p:nvSpPr>
          <p:cNvPr id="699" name="TextBox 14"/>
          <p:cNvSpPr/>
          <p:nvPr/>
        </p:nvSpPr>
        <p:spPr>
          <a:xfrm flipH="1">
            <a:off x="6896160" y="3137400"/>
            <a:ext cx="1339920" cy="29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ct val="120000"/>
              </a:lnSpc>
            </a:pPr>
            <a:r>
              <a:rPr b="1" lang="en-US" sz="1800" spc="-1" strike="noStrike">
                <a:solidFill>
                  <a:srgbClr val="0e0eff"/>
                </a:solidFill>
                <a:latin typeface="Times New Roman"/>
                <a:ea typeface="맑은 고딕"/>
              </a:rPr>
              <a:t>MA model</a:t>
            </a:r>
            <a:endParaRPr b="0" lang="en-US" sz="18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Model Selection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2" name="Picture 4" descr="ARIMA 모형 (비계절성) - 시계열분석 - DINO ROMANTIST"/>
          <p:cNvPicPr/>
          <p:nvPr/>
        </p:nvPicPr>
        <p:blipFill>
          <a:blip r:embed="rId1"/>
          <a:srcRect l="7767" t="7619" r="0" b="0"/>
          <a:stretch/>
        </p:blipFill>
        <p:spPr>
          <a:xfrm>
            <a:off x="6247800" y="1593360"/>
            <a:ext cx="5702400" cy="4327200"/>
          </a:xfrm>
          <a:prstGeom prst="rect">
            <a:avLst/>
          </a:prstGeom>
          <a:ln w="0">
            <a:noFill/>
          </a:ln>
        </p:spPr>
      </p:pic>
      <p:grpSp>
        <p:nvGrpSpPr>
          <p:cNvPr id="703" name="그룹 3"/>
          <p:cNvGrpSpPr/>
          <p:nvPr/>
        </p:nvGrpSpPr>
        <p:grpSpPr>
          <a:xfrm>
            <a:off x="325800" y="1593360"/>
            <a:ext cx="5769720" cy="4378320"/>
            <a:chOff x="325800" y="1593360"/>
            <a:chExt cx="5769720" cy="4378320"/>
          </a:xfrm>
        </p:grpSpPr>
        <p:pic>
          <p:nvPicPr>
            <p:cNvPr id="704" name="Picture 2" descr="ARIMA 모형 (비계절성) - 시계열분석 - DINO ROMANTIST"/>
            <p:cNvPicPr/>
            <p:nvPr/>
          </p:nvPicPr>
          <p:blipFill>
            <a:blip r:embed="rId2"/>
            <a:srcRect l="7653" t="7623" r="0" b="0"/>
            <a:stretch/>
          </p:blipFill>
          <p:spPr>
            <a:xfrm>
              <a:off x="325800" y="1593360"/>
              <a:ext cx="5769720" cy="4378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05" name="직사각형 2"/>
            <p:cNvSpPr/>
            <p:nvPr/>
          </p:nvSpPr>
          <p:spPr>
            <a:xfrm>
              <a:off x="4399920" y="4843440"/>
              <a:ext cx="633240" cy="135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ARIMA Training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TextBox 3"/>
          <p:cNvSpPr/>
          <p:nvPr/>
        </p:nvSpPr>
        <p:spPr>
          <a:xfrm>
            <a:off x="303840" y="937800"/>
            <a:ext cx="6035760" cy="53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pandas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as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pd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numpy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as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np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from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statsmodels.tsa.arima_model </a:t>
            </a: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import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ARIMA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샘플 데이터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df_raw = pd.read_csv(‘ch09_data.csv', delimiter=';')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 = pd.DataFrame(np.array(df_raw['n_passengers'], dtype=np.float), 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index=df_raw['month'], columns=['passengers'])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# print(df_data)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전처리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df_data['scaled'] = np.log1p(df_data['passengers'])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df_data['scaled_diff'] = df_data['scaled'].diff(periods=1)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df_data = df_data.dropna(axis=0)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(df_data)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ARIMA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모델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model = ARIMA(df_data['scaled'], order=(2,1,2))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model_fit = model.fit(trend='c', full_output=True, disp=1)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(model_fit.summary())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709" name="그림 4" descr=""/>
          <p:cNvPicPr/>
          <p:nvPr/>
        </p:nvPicPr>
        <p:blipFill>
          <a:blip r:embed="rId1"/>
          <a:stretch/>
        </p:blipFill>
        <p:spPr>
          <a:xfrm>
            <a:off x="5916600" y="3178800"/>
            <a:ext cx="6035760" cy="3285000"/>
          </a:xfrm>
          <a:prstGeom prst="rect">
            <a:avLst/>
          </a:prstGeom>
          <a:ln w="0">
            <a:noFill/>
          </a:ln>
        </p:spPr>
      </p:pic>
      <p:sp>
        <p:nvSpPr>
          <p:cNvPr id="710" name="직사각형 5"/>
          <p:cNvSpPr/>
          <p:nvPr/>
        </p:nvSpPr>
        <p:spPr>
          <a:xfrm>
            <a:off x="9631800" y="5042160"/>
            <a:ext cx="687600" cy="1421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1" name="그룹 2"/>
          <p:cNvGrpSpPr/>
          <p:nvPr/>
        </p:nvGrpSpPr>
        <p:grpSpPr>
          <a:xfrm>
            <a:off x="5916600" y="754560"/>
            <a:ext cx="5878080" cy="1303560"/>
            <a:chOff x="5916600" y="754560"/>
            <a:chExt cx="5878080" cy="1303560"/>
          </a:xfrm>
        </p:grpSpPr>
        <p:sp>
          <p:nvSpPr>
            <p:cNvPr id="712" name="직사각형 7"/>
            <p:cNvSpPr/>
            <p:nvPr/>
          </p:nvSpPr>
          <p:spPr>
            <a:xfrm>
              <a:off x="5916600" y="754560"/>
              <a:ext cx="5878080" cy="13035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3" name="TextBox 8"/>
            <p:cNvSpPr/>
            <p:nvPr/>
          </p:nvSpPr>
          <p:spPr>
            <a:xfrm>
              <a:off x="6125040" y="856080"/>
              <a:ext cx="5461200" cy="117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ct val="150000"/>
                </a:lnSpc>
              </a:pPr>
              <a:r>
                <a:rPr b="0" lang="en-US" sz="1600" spc="-1" strike="noStrike">
                  <a:solidFill>
                    <a:srgbClr val="ff0000"/>
                  </a:solidFill>
                  <a:latin typeface="맑은 고딕"/>
                  <a:ea typeface="맑은 고딕"/>
                </a:rPr>
                <a:t>from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 statsmodels.tsa.arima_model </a:t>
              </a:r>
              <a:r>
                <a:rPr b="0" lang="en-US" sz="1600" spc="-1" strike="noStrike">
                  <a:solidFill>
                    <a:srgbClr val="ff0000"/>
                  </a:solidFill>
                  <a:latin typeface="맑은 고딕"/>
                  <a:ea typeface="맑은 고딕"/>
                </a:rPr>
                <a:t>import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 ARIMA</a:t>
              </a:r>
              <a:endParaRPr b="0" lang="en-US" sz="1600" spc="-1" strike="noStrike">
                <a:latin typeface="맑은 고딕"/>
              </a:endParaRPr>
            </a:p>
            <a:p>
              <a:pPr>
                <a:lnSpc>
                  <a:spcPct val="15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model = </a:t>
              </a:r>
              <a:r>
                <a:rPr b="1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ARIMA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 ( Time series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데이터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, order = (p, d, q) )</a:t>
              </a:r>
              <a:endParaRPr b="0" lang="en-US" sz="1600" spc="-1" strike="noStrike">
                <a:latin typeface="맑은 고딕"/>
              </a:endParaRPr>
            </a:p>
            <a:p>
              <a:pPr>
                <a:lnSpc>
                  <a:spcPct val="15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model_fit = </a:t>
              </a:r>
              <a:r>
                <a:rPr b="1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model.fit 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(trend=‘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상수 여부‘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, disp=‘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수렴여부’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)</a:t>
              </a:r>
              <a:endParaRPr b="0" lang="en-US" sz="1600" spc="-1" strike="noStrike"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/>
          </p:nvPr>
        </p:nvSpPr>
        <p:spPr>
          <a:xfrm>
            <a:off x="8685360" y="118440"/>
            <a:ext cx="3353760" cy="21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 cap="all">
                <a:solidFill>
                  <a:srgbClr val="ffcc33"/>
                </a:solidFill>
                <a:latin typeface="Arial"/>
              </a:rPr>
              <a:t>Time series Analysis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title"/>
          </p:nvPr>
        </p:nvSpPr>
        <p:spPr>
          <a:xfrm>
            <a:off x="312840" y="269640"/>
            <a:ext cx="7799760" cy="3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en-US" sz="267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ARIMA Forecast</a:t>
            </a:r>
            <a:endParaRPr b="0" lang="fr-FR" sz="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TextBox 3"/>
          <p:cNvSpPr/>
          <p:nvPr/>
        </p:nvSpPr>
        <p:spPr>
          <a:xfrm>
            <a:off x="159840" y="739080"/>
            <a:ext cx="6845760" cy="36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20000"/>
              </a:lnSpc>
            </a:pPr>
            <a:endParaRPr b="0" lang="en-US" sz="18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향후 데이터 예측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fore_periods = 5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fore_value, stdErr, fore_bound = model_fit.forecast(steps=fore_periods)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fore_date = pd.date_range(df_data.index[-1], freq='M', periods=fore_periods+1)[1:]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df_forecast = pd.DataFrame(np.expm1(fore_value),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로그 스케일 역변환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index=fore_date, columns=['passengers_forecast'])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print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(df_forecast)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# </a:t>
            </a:r>
            <a:r>
              <a:rPr b="0" lang="ko-KR" sz="1400" spc="-1" strike="noStrike">
                <a:solidFill>
                  <a:srgbClr val="00b050"/>
                </a:solidFill>
                <a:latin typeface="맑은 고딕"/>
                <a:ea typeface="맑은 고딕"/>
              </a:rPr>
              <a:t>데이터 플로팅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fig, ax = plt.subplots(num='Data Plot', figsize=(10,6))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model_fit.plot_predict(1, len(df_data)+fore_periods, ax=ax)</a:t>
            </a:r>
            <a:endParaRPr b="0" lang="en-US" sz="1400" spc="-1" strike="noStrike">
              <a:latin typeface="맑은 고딕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plt.show()</a:t>
            </a:r>
            <a:endParaRPr b="0" lang="en-US" sz="1400" spc="-1" strike="noStrike">
              <a:latin typeface="맑은 고딕"/>
            </a:endParaRPr>
          </a:p>
        </p:txBody>
      </p:sp>
      <p:pic>
        <p:nvPicPr>
          <p:cNvPr id="717" name="그림 4" descr=""/>
          <p:cNvPicPr/>
          <p:nvPr/>
        </p:nvPicPr>
        <p:blipFill>
          <a:blip r:embed="rId1"/>
          <a:stretch/>
        </p:blipFill>
        <p:spPr>
          <a:xfrm>
            <a:off x="5371920" y="2626560"/>
            <a:ext cx="6580440" cy="4044600"/>
          </a:xfrm>
          <a:prstGeom prst="rect">
            <a:avLst/>
          </a:prstGeom>
          <a:ln w="0">
            <a:noFill/>
          </a:ln>
        </p:spPr>
      </p:pic>
      <p:pic>
        <p:nvPicPr>
          <p:cNvPr id="718" name="그림 7" descr=""/>
          <p:cNvPicPr/>
          <p:nvPr/>
        </p:nvPicPr>
        <p:blipFill>
          <a:blip r:embed="rId2"/>
          <a:stretch/>
        </p:blipFill>
        <p:spPr>
          <a:xfrm>
            <a:off x="705240" y="4442400"/>
            <a:ext cx="3596400" cy="1870920"/>
          </a:xfrm>
          <a:prstGeom prst="rect">
            <a:avLst/>
          </a:prstGeom>
          <a:ln w="0">
            <a:noFill/>
          </a:ln>
        </p:spPr>
      </p:pic>
      <p:grpSp>
        <p:nvGrpSpPr>
          <p:cNvPr id="719" name="그룹 2"/>
          <p:cNvGrpSpPr/>
          <p:nvPr/>
        </p:nvGrpSpPr>
        <p:grpSpPr>
          <a:xfrm>
            <a:off x="5580720" y="366480"/>
            <a:ext cx="6450840" cy="961200"/>
            <a:chOff x="5580720" y="366480"/>
            <a:chExt cx="6450840" cy="961200"/>
          </a:xfrm>
        </p:grpSpPr>
        <p:sp>
          <p:nvSpPr>
            <p:cNvPr id="720" name="직사각형 8"/>
            <p:cNvSpPr/>
            <p:nvPr/>
          </p:nvSpPr>
          <p:spPr>
            <a:xfrm>
              <a:off x="5580720" y="366480"/>
              <a:ext cx="6450840" cy="961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1" name="TextBox 9"/>
            <p:cNvSpPr/>
            <p:nvPr/>
          </p:nvSpPr>
          <p:spPr>
            <a:xfrm>
              <a:off x="5789160" y="468000"/>
              <a:ext cx="6056640" cy="78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>
                <a:lnSpc>
                  <a:spcPct val="150000"/>
                </a:lnSpc>
              </a:pP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예측치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, 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평균오차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, 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상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/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하한 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= </a:t>
              </a:r>
              <a:r>
                <a:rPr b="1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model_fit.forecase 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( steps=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예측구간 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)</a:t>
              </a:r>
              <a:endParaRPr b="0" lang="en-US" sz="1600" spc="-1" strike="noStrike">
                <a:latin typeface="맑은 고딕"/>
              </a:endParaRPr>
            </a:p>
            <a:p>
              <a:pPr>
                <a:lnSpc>
                  <a:spcPct val="15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model_fit.plot_predict 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(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예측 시작점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, </a:t>
              </a:r>
              <a:r>
                <a:rPr b="0" lang="ko-KR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예측 종료점</a:t>
              </a: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)</a:t>
              </a:r>
              <a:endParaRPr b="0" lang="en-US" sz="1600" spc="-1" strike="noStrike"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FF3FD9C14924F995BAFAFF600BEFE" ma:contentTypeVersion="6" ma:contentTypeDescription="Crée un document." ma:contentTypeScope="" ma:versionID="abcb7480980dd1511270f23b3983db74">
  <xsd:schema xmlns:xsd="http://www.w3.org/2001/XMLSchema" xmlns:xs="http://www.w3.org/2001/XMLSchema" xmlns:p="http://schemas.microsoft.com/office/2006/metadata/properties" xmlns:ns2="b005cd0f-1999-4250-9ac4-9cb16a010b63" xmlns:ns3="39ef09be-b4d1-4287-9c7d-917bb2ed706d" targetNamespace="http://schemas.microsoft.com/office/2006/metadata/properties" ma:root="true" ma:fieldsID="920772d1ceb01d4abbca156c8bc74c10" ns2:_="" ns3:_="">
    <xsd:import namespace="b005cd0f-1999-4250-9ac4-9cb16a010b63"/>
    <xsd:import namespace="39ef09be-b4d1-4287-9c7d-917bb2ed7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5cd0f-1999-4250-9ac4-9cb16a010b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f09be-b4d1-4287-9c7d-917bb2ed70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89EFC7-3C4D-4619-B4CA-9B5D413175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7E3D43-C874-4CC3-B9F6-2E55558914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05cd0f-1999-4250-9ac4-9cb16a010b63"/>
    <ds:schemaRef ds:uri="39ef09be-b4d1-4287-9c7d-917bb2ed7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E286B7-24AF-438F-9DD0-2BE491DA92F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d1c0902-ed92-4fed-896d-2e7725de02d4}" enabled="1" method="Privileged" siteId="{d6b0bbee-7cd9-4d60-bce6-4a67b543e2a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2020_GR_V04 (003)</Template>
  <TotalTime>32304</TotalTime>
  <Application>LibreOffice/7.2.1.2$Windows_X86_64 LibreOffice_project/87b77fad49947c1441b67c559c339af8f3517e22</Application>
  <AppVersion>15.0000</AppVersion>
  <Words>8905</Words>
  <Paragraphs>983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2020-12-16T15:54:55Z</dcterms:created>
  <dc:creator>BIGNON Yannick</dc:creator>
  <dc:description/>
  <dc:language>ko-KR</dc:language>
  <cp:lastModifiedBy/>
  <dcterms:modified xsi:type="dcterms:W3CDTF">2023-06-02T15:03:47Z</dcterms:modified>
  <cp:revision>601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Office:4</vt:lpwstr>
  </property>
  <property fmtid="{D5CDD505-2E9C-101B-9397-08002B2CF9AE}" pid="3" name="ClassificationContentMarkingFooterText">
    <vt:lpwstr>Confidential C</vt:lpwstr>
  </property>
  <property fmtid="{D5CDD505-2E9C-101B-9397-08002B2CF9AE}" pid="4" name="ContentTypeId">
    <vt:lpwstr>0x0101000CBFF3FD9C14924F995BAFAFF600BEFE</vt:lpwstr>
  </property>
  <property fmtid="{D5CDD505-2E9C-101B-9397-08002B2CF9AE}" pid="5" name="MSIP_Label_fd1c0902-ed92-4fed-896d-2e7725de02d4_ActionId">
    <vt:lpwstr>d67e36a5-49d3-446d-91a9-373095578dac</vt:lpwstr>
  </property>
  <property fmtid="{D5CDD505-2E9C-101B-9397-08002B2CF9AE}" pid="6" name="MSIP_Label_fd1c0902-ed92-4fed-896d-2e7725de02d4_ContentBits">
    <vt:lpwstr>2</vt:lpwstr>
  </property>
  <property fmtid="{D5CDD505-2E9C-101B-9397-08002B2CF9AE}" pid="7" name="MSIP_Label_fd1c0902-ed92-4fed-896d-2e7725de02d4_Enabled">
    <vt:lpwstr>true</vt:lpwstr>
  </property>
  <property fmtid="{D5CDD505-2E9C-101B-9397-08002B2CF9AE}" pid="8" name="MSIP_Label_fd1c0902-ed92-4fed-896d-2e7725de02d4_Method">
    <vt:lpwstr>Privileged</vt:lpwstr>
  </property>
  <property fmtid="{D5CDD505-2E9C-101B-9397-08002B2CF9AE}" pid="9" name="MSIP_Label_fd1c0902-ed92-4fed-896d-2e7725de02d4_Name">
    <vt:lpwstr>Anyone (not protected)</vt:lpwstr>
  </property>
  <property fmtid="{D5CDD505-2E9C-101B-9397-08002B2CF9AE}" pid="10" name="MSIP_Label_fd1c0902-ed92-4fed-896d-2e7725de02d4_SetDate">
    <vt:lpwstr>2022-10-13T00:53:27Z</vt:lpwstr>
  </property>
  <property fmtid="{D5CDD505-2E9C-101B-9397-08002B2CF9AE}" pid="11" name="MSIP_Label_fd1c0902-ed92-4fed-896d-2e7725de02d4_SiteId">
    <vt:lpwstr>d6b0bbee-7cd9-4d60-bce6-4a67b543e2ae</vt:lpwstr>
  </property>
  <property fmtid="{D5CDD505-2E9C-101B-9397-08002B2CF9AE}" pid="12" name="Notes">
    <vt:i4>10</vt:i4>
  </property>
  <property fmtid="{D5CDD505-2E9C-101B-9397-08002B2CF9AE}" pid="13" name="PresentationFormat">
    <vt:lpwstr>와이드스크린</vt:lpwstr>
  </property>
  <property fmtid="{D5CDD505-2E9C-101B-9397-08002B2CF9AE}" pid="14" name="Slides">
    <vt:i4>98</vt:i4>
  </property>
</Properties>
</file>